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5"/>
  </p:notesMasterIdLst>
  <p:sldIdLst>
    <p:sldId id="256" r:id="rId3"/>
    <p:sldId id="258" r:id="rId4"/>
    <p:sldId id="333" r:id="rId5"/>
    <p:sldId id="332" r:id="rId6"/>
    <p:sldId id="262" r:id="rId7"/>
    <p:sldId id="331" r:id="rId8"/>
    <p:sldId id="279" r:id="rId9"/>
    <p:sldId id="313" r:id="rId10"/>
    <p:sldId id="281" r:id="rId11"/>
    <p:sldId id="259" r:id="rId12"/>
    <p:sldId id="263" r:id="rId13"/>
    <p:sldId id="314" r:id="rId14"/>
    <p:sldId id="315" r:id="rId15"/>
    <p:sldId id="316" r:id="rId16"/>
    <p:sldId id="334" r:id="rId17"/>
    <p:sldId id="328" r:id="rId18"/>
    <p:sldId id="337" r:id="rId19"/>
    <p:sldId id="353" r:id="rId20"/>
    <p:sldId id="354" r:id="rId21"/>
    <p:sldId id="340" r:id="rId22"/>
    <p:sldId id="339" r:id="rId23"/>
    <p:sldId id="323" r:id="rId24"/>
    <p:sldId id="326" r:id="rId25"/>
    <p:sldId id="325" r:id="rId26"/>
    <p:sldId id="327" r:id="rId27"/>
    <p:sldId id="324" r:id="rId28"/>
    <p:sldId id="286" r:id="rId29"/>
    <p:sldId id="350" r:id="rId30"/>
    <p:sldId id="335" r:id="rId31"/>
    <p:sldId id="349" r:id="rId32"/>
    <p:sldId id="336" r:id="rId33"/>
    <p:sldId id="347" r:id="rId34"/>
    <p:sldId id="348" r:id="rId35"/>
    <p:sldId id="355" r:id="rId36"/>
    <p:sldId id="346" r:id="rId37"/>
    <p:sldId id="356" r:id="rId38"/>
    <p:sldId id="357" r:id="rId39"/>
    <p:sldId id="358" r:id="rId40"/>
    <p:sldId id="329" r:id="rId41"/>
    <p:sldId id="359" r:id="rId42"/>
    <p:sldId id="338" r:id="rId43"/>
    <p:sldId id="360" r:id="rId44"/>
    <p:sldId id="275" r:id="rId45"/>
    <p:sldId id="342" r:id="rId46"/>
    <p:sldId id="341" r:id="rId47"/>
    <p:sldId id="362" r:id="rId48"/>
    <p:sldId id="363" r:id="rId49"/>
    <p:sldId id="365" r:id="rId50"/>
    <p:sldId id="364" r:id="rId51"/>
    <p:sldId id="270" r:id="rId52"/>
    <p:sldId id="291" r:id="rId53"/>
    <p:sldId id="366" r:id="rId54"/>
  </p:sldIdLst>
  <p:sldSz cx="9144000" cy="5143500" type="screen16x9"/>
  <p:notesSz cx="6858000" cy="9144000"/>
  <p:embeddedFontLst>
    <p:embeddedFont>
      <p:font typeface="Anaheim" panose="03080502040302020200" pitchFamily="66" charset="77"/>
      <p:regular r:id="rId56"/>
    </p:embeddedFont>
    <p:embeddedFont>
      <p:font typeface="Aptos Narrow" panose="020B0004020202020204" pitchFamily="34" charset="0"/>
      <p:regular r:id="rId57"/>
      <p:bold r:id="rId58"/>
      <p:italic r:id="rId59"/>
      <p:boldItalic r:id="rId60"/>
    </p:embeddedFont>
    <p:embeddedFont>
      <p:font typeface="Averia Serif Libre" panose="03080502040302020200" pitchFamily="66" charset="77"/>
      <p:regular r:id="rId56"/>
      <p:bold r:id="rId56"/>
      <p:italic r:id="rId56"/>
      <p:boldItalic r:id="rId61"/>
    </p:embeddedFont>
    <p:embeddedFont>
      <p:font typeface="Baloo 2" panose="03080502040302020200" pitchFamily="66" charset="77"/>
      <p:regular r:id="rId62"/>
      <p:bold r:id="rId63"/>
    </p:embeddedFont>
    <p:embeddedFont>
      <p:font typeface="Lato" panose="020F0502020204030203" pitchFamily="34" charset="0"/>
      <p:regular r:id="rId64"/>
      <p:bold r:id="rId65"/>
      <p:italic r:id="rId66"/>
      <p:boldItalic r:id="rId67"/>
    </p:embeddedFont>
    <p:embeddedFont>
      <p:font typeface="Nunito Light" panose="020F0302020204030204" pitchFamily="34" charset="0"/>
      <p:regular r:id="rId68"/>
      <p: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60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7E651A-335D-4C88-8EE7-201DD3C482BE}">
  <a:tblStyle styleId="{267E651A-335D-4C88-8EE7-201DD3C48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05" d="100"/>
          <a:sy n="105" d="100"/>
        </p:scale>
        <p:origin x="184"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3.xml"/><Relationship Id="rId61"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Sheet1!$C$7:$AB$7</c:f>
              <c:numCache>
                <c:formatCode>General</c:formatCode>
                <c:ptCount val="26"/>
                <c:pt idx="0">
                  <c:v>21</c:v>
                </c:pt>
                <c:pt idx="1">
                  <c:v>19</c:v>
                </c:pt>
                <c:pt idx="2">
                  <c:v>17</c:v>
                </c:pt>
                <c:pt idx="5">
                  <c:v>16</c:v>
                </c:pt>
                <c:pt idx="6">
                  <c:v>14</c:v>
                </c:pt>
                <c:pt idx="7">
                  <c:v>13</c:v>
                </c:pt>
                <c:pt idx="8">
                  <c:v>12</c:v>
                </c:pt>
                <c:pt idx="9">
                  <c:v>11</c:v>
                </c:pt>
                <c:pt idx="10">
                  <c:v>10</c:v>
                </c:pt>
                <c:pt idx="12">
                  <c:v>9</c:v>
                </c:pt>
                <c:pt idx="14">
                  <c:v>8</c:v>
                </c:pt>
                <c:pt idx="16">
                  <c:v>7</c:v>
                </c:pt>
                <c:pt idx="17">
                  <c:v>5</c:v>
                </c:pt>
                <c:pt idx="19">
                  <c:v>4</c:v>
                </c:pt>
                <c:pt idx="21">
                  <c:v>3</c:v>
                </c:pt>
                <c:pt idx="23">
                  <c:v>0</c:v>
                </c:pt>
              </c:numCache>
            </c:numRef>
          </c:val>
          <c:smooth val="0"/>
          <c:extLst>
            <c:ext xmlns:c16="http://schemas.microsoft.com/office/drawing/2014/chart" uri="{C3380CC4-5D6E-409C-BE32-E72D297353CC}">
              <c16:uniqueId val="{00000000-0A55-7145-8305-02A435347ABA}"/>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Sheet1!$C$8:$AB$8</c:f>
              <c:numCache>
                <c:formatCode>General</c:formatCode>
                <c:ptCount val="26"/>
                <c:pt idx="0">
                  <c:v>21</c:v>
                </c:pt>
                <c:pt idx="1">
                  <c:v>20</c:v>
                </c:pt>
                <c:pt idx="2">
                  <c:v>19</c:v>
                </c:pt>
                <c:pt idx="3">
                  <c:v>18</c:v>
                </c:pt>
                <c:pt idx="4">
                  <c:v>17</c:v>
                </c:pt>
                <c:pt idx="5">
                  <c:v>16</c:v>
                </c:pt>
                <c:pt idx="6">
                  <c:v>15</c:v>
                </c:pt>
                <c:pt idx="7">
                  <c:v>14</c:v>
                </c:pt>
                <c:pt idx="8">
                  <c:v>13</c:v>
                </c:pt>
                <c:pt idx="9">
                  <c:v>12</c:v>
                </c:pt>
                <c:pt idx="10">
                  <c:v>11</c:v>
                </c:pt>
                <c:pt idx="11">
                  <c:v>10</c:v>
                </c:pt>
                <c:pt idx="12">
                  <c:v>9</c:v>
                </c:pt>
                <c:pt idx="13">
                  <c:v>8</c:v>
                </c:pt>
                <c:pt idx="14">
                  <c:v>7</c:v>
                </c:pt>
                <c:pt idx="15">
                  <c:v>6</c:v>
                </c:pt>
                <c:pt idx="16">
                  <c:v>5</c:v>
                </c:pt>
                <c:pt idx="17">
                  <c:v>4</c:v>
                </c:pt>
                <c:pt idx="18">
                  <c:v>3</c:v>
                </c:pt>
                <c:pt idx="19">
                  <c:v>2</c:v>
                </c:pt>
                <c:pt idx="20">
                  <c:v>2</c:v>
                </c:pt>
                <c:pt idx="21">
                  <c:v>2</c:v>
                </c:pt>
                <c:pt idx="22">
                  <c:v>2</c:v>
                </c:pt>
                <c:pt idx="23">
                  <c:v>0</c:v>
                </c:pt>
              </c:numCache>
            </c:numRef>
          </c:val>
          <c:smooth val="0"/>
          <c:extLst>
            <c:ext xmlns:c16="http://schemas.microsoft.com/office/drawing/2014/chart" uri="{C3380CC4-5D6E-409C-BE32-E72D297353CC}">
              <c16:uniqueId val="{00000001-0A55-7145-8305-02A435347ABA}"/>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3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9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08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94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8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467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923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0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788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522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91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3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78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284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510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096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6867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93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176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818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665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922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507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97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4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07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361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7026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91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8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97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extLst>
      <p:ext uri="{BB962C8B-B14F-4D97-AF65-F5344CB8AC3E}">
        <p14:creationId xmlns:p14="http://schemas.microsoft.com/office/powerpoint/2010/main" val="359226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extLst>
      <p:ext uri="{BB962C8B-B14F-4D97-AF65-F5344CB8AC3E}">
        <p14:creationId xmlns:p14="http://schemas.microsoft.com/office/powerpoint/2010/main" val="40854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421175" y="445025"/>
            <a:ext cx="6301800" cy="1245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4923137"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1715263"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1715263"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39" name="Google Shape;39;p5"/>
          <p:cNvSpPr txBox="1">
            <a:spLocks noGrp="1"/>
          </p:cNvSpPr>
          <p:nvPr>
            <p:ph type="subTitle" idx="4"/>
          </p:nvPr>
        </p:nvSpPr>
        <p:spPr>
          <a:xfrm>
            <a:off x="4923137"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40" name="Google Shape;40;p5"/>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3954062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extLst>
      <p:ext uri="{BB962C8B-B14F-4D97-AF65-F5344CB8AC3E}">
        <p14:creationId xmlns:p14="http://schemas.microsoft.com/office/powerpoint/2010/main" val="1853243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extLst>
      <p:ext uri="{BB962C8B-B14F-4D97-AF65-F5344CB8AC3E}">
        <p14:creationId xmlns:p14="http://schemas.microsoft.com/office/powerpoint/2010/main" val="253959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5125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extLst>
      <p:ext uri="{BB962C8B-B14F-4D97-AF65-F5344CB8AC3E}">
        <p14:creationId xmlns:p14="http://schemas.microsoft.com/office/powerpoint/2010/main" val="4160410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953796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txBox="1">
            <a:spLocks noGrp="1"/>
          </p:cNvSpPr>
          <p:nvPr>
            <p:ph type="title" hasCustomPrompt="1"/>
          </p:nvPr>
        </p:nvSpPr>
        <p:spPr>
          <a:xfrm>
            <a:off x="2099750" y="1615325"/>
            <a:ext cx="4944600" cy="1415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2099750" y="3031075"/>
            <a:ext cx="4944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95" name="Google Shape;95;p11"/>
          <p:cNvPicPr preferRelativeResize="0"/>
          <p:nvPr/>
        </p:nvPicPr>
        <p:blipFill>
          <a:blip r:embed="rId2">
            <a:alphaModFix/>
          </a:blip>
          <a:stretch>
            <a:fillRect/>
          </a:stretch>
        </p:blipFill>
        <p:spPr>
          <a:xfrm flipH="1">
            <a:off x="7196892" y="539500"/>
            <a:ext cx="3911360" cy="4064501"/>
          </a:xfrm>
          <a:prstGeom prst="rect">
            <a:avLst/>
          </a:prstGeom>
          <a:noFill/>
          <a:ln>
            <a:noFill/>
          </a:ln>
        </p:spPr>
      </p:pic>
      <p:sp>
        <p:nvSpPr>
          <p:cNvPr id="96" name="Google Shape;96;p11"/>
          <p:cNvSpPr/>
          <p:nvPr/>
        </p:nvSpPr>
        <p:spPr>
          <a:xfrm flipH="1">
            <a:off x="-2120145" y="1115328"/>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7" name="Google Shape;97;p11"/>
          <p:cNvPicPr preferRelativeResize="0"/>
          <p:nvPr/>
        </p:nvPicPr>
        <p:blipFill>
          <a:blip r:embed="rId3">
            <a:alphaModFix/>
          </a:blip>
          <a:stretch>
            <a:fillRect/>
          </a:stretch>
        </p:blipFill>
        <p:spPr>
          <a:xfrm rot="1136944" flipH="1">
            <a:off x="-102923" y="3829984"/>
            <a:ext cx="1539502" cy="1911829"/>
          </a:xfrm>
          <a:prstGeom prst="rect">
            <a:avLst/>
          </a:prstGeom>
          <a:noFill/>
          <a:ln>
            <a:noFill/>
          </a:ln>
        </p:spPr>
      </p:pic>
      <p:pic>
        <p:nvPicPr>
          <p:cNvPr id="98" name="Google Shape;98;p11"/>
          <p:cNvPicPr preferRelativeResize="0"/>
          <p:nvPr/>
        </p:nvPicPr>
        <p:blipFill>
          <a:blip r:embed="rId4">
            <a:alphaModFix/>
          </a:blip>
          <a:stretch>
            <a:fillRect/>
          </a:stretch>
        </p:blipFill>
        <p:spPr>
          <a:xfrm flipH="1">
            <a:off x="-371628" y="-2"/>
            <a:ext cx="2014625" cy="2167358"/>
          </a:xfrm>
          <a:prstGeom prst="rect">
            <a:avLst/>
          </a:prstGeom>
          <a:noFill/>
          <a:ln>
            <a:noFill/>
          </a:ln>
        </p:spPr>
      </p:pic>
      <p:pic>
        <p:nvPicPr>
          <p:cNvPr id="99" name="Google Shape;99;p11"/>
          <p:cNvPicPr preferRelativeResize="0"/>
          <p:nvPr/>
        </p:nvPicPr>
        <p:blipFill>
          <a:blip r:embed="rId5">
            <a:alphaModFix/>
          </a:blip>
          <a:stretch>
            <a:fillRect/>
          </a:stretch>
        </p:blipFill>
        <p:spPr>
          <a:xfrm flipH="1">
            <a:off x="1228438" y="3607525"/>
            <a:ext cx="817389" cy="2332450"/>
          </a:xfrm>
          <a:prstGeom prst="rect">
            <a:avLst/>
          </a:prstGeom>
          <a:noFill/>
          <a:ln>
            <a:noFill/>
          </a:ln>
        </p:spPr>
      </p:pic>
      <p:pic>
        <p:nvPicPr>
          <p:cNvPr id="100" name="Google Shape;100;p11"/>
          <p:cNvPicPr preferRelativeResize="0"/>
          <p:nvPr/>
        </p:nvPicPr>
        <p:blipFill>
          <a:blip r:embed="rId6">
            <a:alphaModFix/>
          </a:blip>
          <a:stretch>
            <a:fillRect/>
          </a:stretch>
        </p:blipFill>
        <p:spPr>
          <a:xfrm rot="-8100075" flipH="1">
            <a:off x="815539" y="1590706"/>
            <a:ext cx="364095" cy="461187"/>
          </a:xfrm>
          <a:prstGeom prst="rect">
            <a:avLst/>
          </a:prstGeom>
          <a:noFill/>
          <a:ln>
            <a:noFill/>
          </a:ln>
        </p:spPr>
      </p:pic>
      <p:pic>
        <p:nvPicPr>
          <p:cNvPr id="101" name="Google Shape;101;p11"/>
          <p:cNvPicPr preferRelativeResize="0"/>
          <p:nvPr/>
        </p:nvPicPr>
        <p:blipFill>
          <a:blip r:embed="rId7">
            <a:alphaModFix/>
          </a:blip>
          <a:stretch>
            <a:fillRect/>
          </a:stretch>
        </p:blipFill>
        <p:spPr>
          <a:xfrm rot="-5051212" flipH="1">
            <a:off x="707717" y="2359775"/>
            <a:ext cx="375620" cy="475800"/>
          </a:xfrm>
          <a:prstGeom prst="rect">
            <a:avLst/>
          </a:prstGeom>
          <a:noFill/>
          <a:ln>
            <a:noFill/>
          </a:ln>
        </p:spPr>
      </p:pic>
      <p:pic>
        <p:nvPicPr>
          <p:cNvPr id="102" name="Google Shape;102;p11"/>
          <p:cNvPicPr preferRelativeResize="0"/>
          <p:nvPr/>
        </p:nvPicPr>
        <p:blipFill>
          <a:blip r:embed="rId8">
            <a:alphaModFix/>
          </a:blip>
          <a:stretch>
            <a:fillRect/>
          </a:stretch>
        </p:blipFill>
        <p:spPr>
          <a:xfrm rot="-1167304">
            <a:off x="719075" y="3082294"/>
            <a:ext cx="556999" cy="1347687"/>
          </a:xfrm>
          <a:prstGeom prst="rect">
            <a:avLst/>
          </a:prstGeom>
          <a:noFill/>
          <a:ln>
            <a:noFill/>
          </a:ln>
        </p:spPr>
      </p:pic>
    </p:spTree>
    <p:extLst>
      <p:ext uri="{BB962C8B-B14F-4D97-AF65-F5344CB8AC3E}">
        <p14:creationId xmlns:p14="http://schemas.microsoft.com/office/powerpoint/2010/main" val="2143155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669162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2963188" y="1993000"/>
            <a:ext cx="48051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14"/>
          <p:cNvSpPr txBox="1">
            <a:spLocks noGrp="1"/>
          </p:cNvSpPr>
          <p:nvPr>
            <p:ph type="title" idx="2" hasCustomPrompt="1"/>
          </p:nvPr>
        </p:nvSpPr>
        <p:spPr>
          <a:xfrm>
            <a:off x="1635763" y="2307200"/>
            <a:ext cx="1067400" cy="674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9" name="Google Shape;129;p14"/>
          <p:cNvSpPr txBox="1">
            <a:spLocks noGrp="1"/>
          </p:cNvSpPr>
          <p:nvPr>
            <p:ph type="subTitle" idx="1"/>
          </p:nvPr>
        </p:nvSpPr>
        <p:spPr>
          <a:xfrm>
            <a:off x="2963188" y="2745725"/>
            <a:ext cx="4805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 name="Google Shape;130;p14"/>
          <p:cNvSpPr/>
          <p:nvPr/>
        </p:nvSpPr>
        <p:spPr>
          <a:xfrm>
            <a:off x="-1723645"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31;p14"/>
          <p:cNvSpPr/>
          <p:nvPr/>
        </p:nvSpPr>
        <p:spPr>
          <a:xfrm>
            <a:off x="4211283"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2" name="Google Shape;132;p14"/>
          <p:cNvPicPr preferRelativeResize="0"/>
          <p:nvPr/>
        </p:nvPicPr>
        <p:blipFill>
          <a:blip r:embed="rId2">
            <a:alphaModFix/>
          </a:blip>
          <a:stretch>
            <a:fillRect/>
          </a:stretch>
        </p:blipFill>
        <p:spPr>
          <a:xfrm rot="-2700000">
            <a:off x="8193180" y="-671008"/>
            <a:ext cx="557000" cy="2586883"/>
          </a:xfrm>
          <a:prstGeom prst="rect">
            <a:avLst/>
          </a:prstGeom>
          <a:noFill/>
          <a:ln>
            <a:noFill/>
          </a:ln>
        </p:spPr>
      </p:pic>
      <p:pic>
        <p:nvPicPr>
          <p:cNvPr id="133" name="Google Shape;133;p14"/>
          <p:cNvPicPr preferRelativeResize="0"/>
          <p:nvPr/>
        </p:nvPicPr>
        <p:blipFill>
          <a:blip r:embed="rId3">
            <a:alphaModFix/>
          </a:blip>
          <a:stretch>
            <a:fillRect/>
          </a:stretch>
        </p:blipFill>
        <p:spPr>
          <a:xfrm rot="-1136944">
            <a:off x="7701923" y="3829984"/>
            <a:ext cx="1539502" cy="1911829"/>
          </a:xfrm>
          <a:prstGeom prst="rect">
            <a:avLst/>
          </a:prstGeom>
          <a:noFill/>
          <a:ln>
            <a:noFill/>
          </a:ln>
        </p:spPr>
      </p:pic>
      <p:pic>
        <p:nvPicPr>
          <p:cNvPr id="134" name="Google Shape;134;p14"/>
          <p:cNvPicPr preferRelativeResize="0"/>
          <p:nvPr/>
        </p:nvPicPr>
        <p:blipFill>
          <a:blip r:embed="rId4">
            <a:alphaModFix/>
          </a:blip>
          <a:stretch>
            <a:fillRect/>
          </a:stretch>
        </p:blipFill>
        <p:spPr>
          <a:xfrm rot="5264636" flipH="1">
            <a:off x="-653479" y="-266850"/>
            <a:ext cx="1432999" cy="2260451"/>
          </a:xfrm>
          <a:prstGeom prst="rect">
            <a:avLst/>
          </a:prstGeom>
          <a:noFill/>
          <a:ln>
            <a:noFill/>
          </a:ln>
        </p:spPr>
      </p:pic>
      <p:pic>
        <p:nvPicPr>
          <p:cNvPr id="135" name="Google Shape;135;p14"/>
          <p:cNvPicPr preferRelativeResize="0"/>
          <p:nvPr/>
        </p:nvPicPr>
        <p:blipFill>
          <a:blip r:embed="rId5">
            <a:alphaModFix/>
          </a:blip>
          <a:stretch>
            <a:fillRect/>
          </a:stretch>
        </p:blipFill>
        <p:spPr>
          <a:xfrm>
            <a:off x="7059126" y="3327624"/>
            <a:ext cx="894600" cy="2552764"/>
          </a:xfrm>
          <a:prstGeom prst="rect">
            <a:avLst/>
          </a:prstGeom>
          <a:noFill/>
          <a:ln>
            <a:noFill/>
          </a:ln>
        </p:spPr>
      </p:pic>
      <p:pic>
        <p:nvPicPr>
          <p:cNvPr id="136" name="Google Shape;136;p14"/>
          <p:cNvPicPr preferRelativeResize="0"/>
          <p:nvPr/>
        </p:nvPicPr>
        <p:blipFill>
          <a:blip r:embed="rId6">
            <a:alphaModFix/>
          </a:blip>
          <a:stretch>
            <a:fillRect/>
          </a:stretch>
        </p:blipFill>
        <p:spPr>
          <a:xfrm rot="8100075">
            <a:off x="8540505" y="1470631"/>
            <a:ext cx="364095" cy="461187"/>
          </a:xfrm>
          <a:prstGeom prst="rect">
            <a:avLst/>
          </a:prstGeom>
          <a:noFill/>
          <a:ln>
            <a:noFill/>
          </a:ln>
        </p:spPr>
      </p:pic>
      <p:pic>
        <p:nvPicPr>
          <p:cNvPr id="137" name="Google Shape;137;p14"/>
          <p:cNvPicPr preferRelativeResize="0"/>
          <p:nvPr/>
        </p:nvPicPr>
        <p:blipFill>
          <a:blip r:embed="rId7">
            <a:alphaModFix/>
          </a:blip>
          <a:stretch>
            <a:fillRect/>
          </a:stretch>
        </p:blipFill>
        <p:spPr>
          <a:xfrm rot="8531766" flipH="1">
            <a:off x="301160" y="4272528"/>
            <a:ext cx="523380" cy="662942"/>
          </a:xfrm>
          <a:prstGeom prst="rect">
            <a:avLst/>
          </a:prstGeom>
          <a:noFill/>
          <a:ln>
            <a:noFill/>
          </a:ln>
        </p:spPr>
      </p:pic>
      <p:pic>
        <p:nvPicPr>
          <p:cNvPr id="138" name="Google Shape;138;p14"/>
          <p:cNvPicPr preferRelativeResize="0"/>
          <p:nvPr/>
        </p:nvPicPr>
        <p:blipFill>
          <a:blip r:embed="rId8">
            <a:alphaModFix/>
          </a:blip>
          <a:stretch>
            <a:fillRect/>
          </a:stretch>
        </p:blipFill>
        <p:spPr>
          <a:xfrm>
            <a:off x="6683515" y="4247663"/>
            <a:ext cx="375620" cy="475800"/>
          </a:xfrm>
          <a:prstGeom prst="rect">
            <a:avLst/>
          </a:prstGeom>
          <a:noFill/>
          <a:ln>
            <a:noFill/>
          </a:ln>
        </p:spPr>
      </p:pic>
      <p:pic>
        <p:nvPicPr>
          <p:cNvPr id="139" name="Google Shape;139;p14"/>
          <p:cNvPicPr preferRelativeResize="0"/>
          <p:nvPr/>
        </p:nvPicPr>
        <p:blipFill>
          <a:blip r:embed="rId9">
            <a:alphaModFix/>
          </a:blip>
          <a:stretch>
            <a:fillRect/>
          </a:stretch>
        </p:blipFill>
        <p:spPr>
          <a:xfrm rot="10800000" flipH="1">
            <a:off x="149465" y="1021249"/>
            <a:ext cx="557000" cy="1347687"/>
          </a:xfrm>
          <a:prstGeom prst="rect">
            <a:avLst/>
          </a:prstGeom>
          <a:noFill/>
          <a:ln>
            <a:noFill/>
          </a:ln>
        </p:spPr>
      </p:pic>
      <p:pic>
        <p:nvPicPr>
          <p:cNvPr id="140" name="Google Shape;140;p14"/>
          <p:cNvPicPr preferRelativeResize="0"/>
          <p:nvPr/>
        </p:nvPicPr>
        <p:blipFill>
          <a:blip r:embed="rId9">
            <a:alphaModFix/>
          </a:blip>
          <a:stretch>
            <a:fillRect/>
          </a:stretch>
        </p:blipFill>
        <p:spPr>
          <a:xfrm rot="1167304" flipH="1">
            <a:off x="7862428" y="3082294"/>
            <a:ext cx="556999" cy="1347687"/>
          </a:xfrm>
          <a:prstGeom prst="rect">
            <a:avLst/>
          </a:prstGeom>
          <a:noFill/>
          <a:ln>
            <a:noFill/>
          </a:ln>
        </p:spPr>
      </p:pic>
      <p:pic>
        <p:nvPicPr>
          <p:cNvPr id="141" name="Google Shape;141;p14"/>
          <p:cNvPicPr preferRelativeResize="0"/>
          <p:nvPr/>
        </p:nvPicPr>
        <p:blipFill>
          <a:blip r:embed="rId6">
            <a:alphaModFix/>
          </a:blip>
          <a:stretch>
            <a:fillRect/>
          </a:stretch>
        </p:blipFill>
        <p:spPr>
          <a:xfrm rot="-8099852">
            <a:off x="1394681" y="247286"/>
            <a:ext cx="364095" cy="461187"/>
          </a:xfrm>
          <a:prstGeom prst="rect">
            <a:avLst/>
          </a:prstGeom>
          <a:noFill/>
          <a:ln>
            <a:noFill/>
          </a:ln>
        </p:spPr>
      </p:pic>
      <p:pic>
        <p:nvPicPr>
          <p:cNvPr id="142" name="Google Shape;142;p14"/>
          <p:cNvPicPr preferRelativeResize="0"/>
          <p:nvPr/>
        </p:nvPicPr>
        <p:blipFill>
          <a:blip r:embed="rId8">
            <a:alphaModFix/>
          </a:blip>
          <a:stretch>
            <a:fillRect/>
          </a:stretch>
        </p:blipFill>
        <p:spPr>
          <a:xfrm>
            <a:off x="741515" y="933663"/>
            <a:ext cx="375620" cy="475800"/>
          </a:xfrm>
          <a:prstGeom prst="rect">
            <a:avLst/>
          </a:prstGeom>
          <a:noFill/>
          <a:ln>
            <a:noFill/>
          </a:ln>
        </p:spPr>
      </p:pic>
    </p:spTree>
    <p:extLst>
      <p:ext uri="{BB962C8B-B14F-4D97-AF65-F5344CB8AC3E}">
        <p14:creationId xmlns:p14="http://schemas.microsoft.com/office/powerpoint/2010/main" val="807049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extLst>
      <p:ext uri="{BB962C8B-B14F-4D97-AF65-F5344CB8AC3E}">
        <p14:creationId xmlns:p14="http://schemas.microsoft.com/office/powerpoint/2010/main" val="414419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1096663" y="865575"/>
            <a:ext cx="2785500" cy="2296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17"/>
          <p:cNvSpPr txBox="1">
            <a:spLocks noGrp="1"/>
          </p:cNvSpPr>
          <p:nvPr>
            <p:ph type="subTitle" idx="1"/>
          </p:nvPr>
        </p:nvSpPr>
        <p:spPr>
          <a:xfrm>
            <a:off x="1096663" y="3161625"/>
            <a:ext cx="27855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9" name="Google Shape;169;p17"/>
          <p:cNvSpPr>
            <a:spLocks noGrp="1"/>
          </p:cNvSpPr>
          <p:nvPr>
            <p:ph type="pic" idx="2"/>
          </p:nvPr>
        </p:nvSpPr>
        <p:spPr>
          <a:xfrm>
            <a:off x="4279938" y="690300"/>
            <a:ext cx="3767400" cy="3762900"/>
          </a:xfrm>
          <a:prstGeom prst="ellipse">
            <a:avLst/>
          </a:prstGeom>
          <a:noFill/>
          <a:ln>
            <a:noFill/>
          </a:ln>
        </p:spPr>
      </p:sp>
      <p:sp>
        <p:nvSpPr>
          <p:cNvPr id="170" name="Google Shape;170;p17"/>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71" name="Google Shape;171;p17"/>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72" name="Google Shape;172;p17"/>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73" name="Google Shape;173;p17"/>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74" name="Google Shape;174;p17"/>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75" name="Google Shape;175;p17"/>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76" name="Google Shape;176;p17"/>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77" name="Google Shape;177;p17"/>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299285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extLst>
      <p:ext uri="{BB962C8B-B14F-4D97-AF65-F5344CB8AC3E}">
        <p14:creationId xmlns:p14="http://schemas.microsoft.com/office/powerpoint/2010/main" val="2299248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sp>
        <p:nvSpPr>
          <p:cNvPr id="190" name="Google Shape;190;p19"/>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91" name="Google Shape;191;p19"/>
          <p:cNvPicPr preferRelativeResize="0"/>
          <p:nvPr/>
        </p:nvPicPr>
        <p:blipFill>
          <a:blip r:embed="rId2">
            <a:alphaModFix/>
          </a:blip>
          <a:stretch>
            <a:fillRect/>
          </a:stretch>
        </p:blipFill>
        <p:spPr>
          <a:xfrm rot="-2471259" flipH="1">
            <a:off x="7836028" y="-947519"/>
            <a:ext cx="1146700" cy="3272150"/>
          </a:xfrm>
          <a:prstGeom prst="rect">
            <a:avLst/>
          </a:prstGeom>
          <a:noFill/>
          <a:ln>
            <a:noFill/>
          </a:ln>
        </p:spPr>
      </p:pic>
      <p:sp>
        <p:nvSpPr>
          <p:cNvPr id="192" name="Google Shape;192;p19"/>
          <p:cNvSpPr txBox="1">
            <a:spLocks noGrp="1"/>
          </p:cNvSpPr>
          <p:nvPr>
            <p:ph type="title"/>
          </p:nvPr>
        </p:nvSpPr>
        <p:spPr>
          <a:xfrm>
            <a:off x="5643650" y="1821450"/>
            <a:ext cx="2787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9"/>
          <p:cNvSpPr txBox="1">
            <a:spLocks noGrp="1"/>
          </p:cNvSpPr>
          <p:nvPr>
            <p:ph type="subTitle" idx="1"/>
          </p:nvPr>
        </p:nvSpPr>
        <p:spPr>
          <a:xfrm>
            <a:off x="5643782" y="2317950"/>
            <a:ext cx="27870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94" name="Google Shape;194;p19"/>
          <p:cNvPicPr preferRelativeResize="0"/>
          <p:nvPr/>
        </p:nvPicPr>
        <p:blipFill>
          <a:blip r:embed="rId3">
            <a:alphaModFix/>
          </a:blip>
          <a:stretch>
            <a:fillRect/>
          </a:stretch>
        </p:blipFill>
        <p:spPr>
          <a:xfrm rot="8100334">
            <a:off x="360709" y="4194006"/>
            <a:ext cx="508392" cy="643962"/>
          </a:xfrm>
          <a:prstGeom prst="rect">
            <a:avLst/>
          </a:prstGeom>
          <a:noFill/>
          <a:ln>
            <a:noFill/>
          </a:ln>
        </p:spPr>
      </p:pic>
      <p:pic>
        <p:nvPicPr>
          <p:cNvPr id="195" name="Google Shape;195;p19"/>
          <p:cNvPicPr preferRelativeResize="0"/>
          <p:nvPr/>
        </p:nvPicPr>
        <p:blipFill>
          <a:blip r:embed="rId4">
            <a:alphaModFix/>
          </a:blip>
          <a:stretch>
            <a:fillRect/>
          </a:stretch>
        </p:blipFill>
        <p:spPr>
          <a:xfrm rot="4078026" flipH="1">
            <a:off x="7841132" y="3660583"/>
            <a:ext cx="779793" cy="1886834"/>
          </a:xfrm>
          <a:prstGeom prst="rect">
            <a:avLst/>
          </a:prstGeom>
          <a:noFill/>
          <a:ln>
            <a:noFill/>
          </a:ln>
        </p:spPr>
      </p:pic>
    </p:spTree>
    <p:extLst>
      <p:ext uri="{BB962C8B-B14F-4D97-AF65-F5344CB8AC3E}">
        <p14:creationId xmlns:p14="http://schemas.microsoft.com/office/powerpoint/2010/main" val="407587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extLst>
      <p:ext uri="{BB962C8B-B14F-4D97-AF65-F5344CB8AC3E}">
        <p14:creationId xmlns:p14="http://schemas.microsoft.com/office/powerpoint/2010/main" val="33928702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extLst>
      <p:ext uri="{BB962C8B-B14F-4D97-AF65-F5344CB8AC3E}">
        <p14:creationId xmlns:p14="http://schemas.microsoft.com/office/powerpoint/2010/main" val="968820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extLst>
      <p:ext uri="{BB962C8B-B14F-4D97-AF65-F5344CB8AC3E}">
        <p14:creationId xmlns:p14="http://schemas.microsoft.com/office/powerpoint/2010/main" val="885879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3"/>
          <p:cNvSpPr txBox="1">
            <a:spLocks noGrp="1"/>
          </p:cNvSpPr>
          <p:nvPr>
            <p:ph type="subTitle" idx="1"/>
          </p:nvPr>
        </p:nvSpPr>
        <p:spPr>
          <a:xfrm>
            <a:off x="93762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23"/>
          <p:cNvSpPr txBox="1">
            <a:spLocks noGrp="1"/>
          </p:cNvSpPr>
          <p:nvPr>
            <p:ph type="subTitle" idx="2"/>
          </p:nvPr>
        </p:nvSpPr>
        <p:spPr>
          <a:xfrm>
            <a:off x="3484350"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3"/>
          <p:cNvSpPr txBox="1">
            <a:spLocks noGrp="1"/>
          </p:cNvSpPr>
          <p:nvPr>
            <p:ph type="subTitle" idx="3"/>
          </p:nvPr>
        </p:nvSpPr>
        <p:spPr>
          <a:xfrm>
            <a:off x="603107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3"/>
          <p:cNvSpPr txBox="1">
            <a:spLocks noGrp="1"/>
          </p:cNvSpPr>
          <p:nvPr>
            <p:ph type="subTitle" idx="4"/>
          </p:nvPr>
        </p:nvSpPr>
        <p:spPr>
          <a:xfrm>
            <a:off x="93762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0" name="Google Shape;230;p23"/>
          <p:cNvSpPr txBox="1">
            <a:spLocks noGrp="1"/>
          </p:cNvSpPr>
          <p:nvPr>
            <p:ph type="subTitle" idx="5"/>
          </p:nvPr>
        </p:nvSpPr>
        <p:spPr>
          <a:xfrm>
            <a:off x="3484350"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1" name="Google Shape;231;p23"/>
          <p:cNvSpPr txBox="1">
            <a:spLocks noGrp="1"/>
          </p:cNvSpPr>
          <p:nvPr>
            <p:ph type="subTitle" idx="6"/>
          </p:nvPr>
        </p:nvSpPr>
        <p:spPr>
          <a:xfrm>
            <a:off x="603107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2" name="Google Shape;232;p2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1728977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9"/>
        <p:cNvGrpSpPr/>
        <p:nvPr/>
      </p:nvGrpSpPr>
      <p:grpSpPr>
        <a:xfrm>
          <a:off x="0" y="0"/>
          <a:ext cx="0" cy="0"/>
          <a:chOff x="0" y="0"/>
          <a:chExt cx="0" cy="0"/>
        </a:xfrm>
      </p:grpSpPr>
      <p:sp>
        <p:nvSpPr>
          <p:cNvPr id="260" name="Google Shape;2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5"/>
          <p:cNvSpPr txBox="1">
            <a:spLocks noGrp="1"/>
          </p:cNvSpPr>
          <p:nvPr>
            <p:ph type="subTitle" idx="1"/>
          </p:nvPr>
        </p:nvSpPr>
        <p:spPr>
          <a:xfrm>
            <a:off x="1439274"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5"/>
          <p:cNvSpPr txBox="1">
            <a:spLocks noGrp="1"/>
          </p:cNvSpPr>
          <p:nvPr>
            <p:ph type="subTitle" idx="2"/>
          </p:nvPr>
        </p:nvSpPr>
        <p:spPr>
          <a:xfrm>
            <a:off x="4780626"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5"/>
          <p:cNvSpPr txBox="1">
            <a:spLocks noGrp="1"/>
          </p:cNvSpPr>
          <p:nvPr>
            <p:ph type="subTitle" idx="3"/>
          </p:nvPr>
        </p:nvSpPr>
        <p:spPr>
          <a:xfrm>
            <a:off x="1439274"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5"/>
          <p:cNvSpPr txBox="1">
            <a:spLocks noGrp="1"/>
          </p:cNvSpPr>
          <p:nvPr>
            <p:ph type="subTitle" idx="4"/>
          </p:nvPr>
        </p:nvSpPr>
        <p:spPr>
          <a:xfrm>
            <a:off x="4780626"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5"/>
          <p:cNvSpPr txBox="1">
            <a:spLocks noGrp="1"/>
          </p:cNvSpPr>
          <p:nvPr>
            <p:ph type="subTitle" idx="5"/>
          </p:nvPr>
        </p:nvSpPr>
        <p:spPr>
          <a:xfrm>
            <a:off x="1439274"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6" name="Google Shape;266;p25"/>
          <p:cNvSpPr txBox="1">
            <a:spLocks noGrp="1"/>
          </p:cNvSpPr>
          <p:nvPr>
            <p:ph type="subTitle" idx="6"/>
          </p:nvPr>
        </p:nvSpPr>
        <p:spPr>
          <a:xfrm>
            <a:off x="1439274"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7" name="Google Shape;267;p25"/>
          <p:cNvSpPr txBox="1">
            <a:spLocks noGrp="1"/>
          </p:cNvSpPr>
          <p:nvPr>
            <p:ph type="subTitle" idx="7"/>
          </p:nvPr>
        </p:nvSpPr>
        <p:spPr>
          <a:xfrm>
            <a:off x="4780626"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8" name="Google Shape;268;p25"/>
          <p:cNvSpPr txBox="1">
            <a:spLocks noGrp="1"/>
          </p:cNvSpPr>
          <p:nvPr>
            <p:ph type="subTitle" idx="8"/>
          </p:nvPr>
        </p:nvSpPr>
        <p:spPr>
          <a:xfrm>
            <a:off x="4780626"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9" name="Google Shape;269;p25"/>
          <p:cNvSpPr/>
          <p:nvPr/>
        </p:nvSpPr>
        <p:spPr>
          <a:xfrm flipH="1">
            <a:off x="-2302487" y="22803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sp>
        <p:nvSpPr>
          <p:cNvPr id="272" name="Google Shape;272;p2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extLst>
      <p:ext uri="{BB962C8B-B14F-4D97-AF65-F5344CB8AC3E}">
        <p14:creationId xmlns:p14="http://schemas.microsoft.com/office/powerpoint/2010/main" val="1415760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6"/>
          <p:cNvSpPr txBox="1">
            <a:spLocks noGrp="1"/>
          </p:cNvSpPr>
          <p:nvPr>
            <p:ph type="subTitle" idx="1"/>
          </p:nvPr>
        </p:nvSpPr>
        <p:spPr>
          <a:xfrm>
            <a:off x="721911" y="2349741"/>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6"/>
          <p:cNvSpPr txBox="1">
            <a:spLocks noGrp="1"/>
          </p:cNvSpPr>
          <p:nvPr>
            <p:ph type="subTitle" idx="2"/>
          </p:nvPr>
        </p:nvSpPr>
        <p:spPr>
          <a:xfrm>
            <a:off x="3291900" y="2349741"/>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1" name="Google Shape;281;p26"/>
          <p:cNvSpPr txBox="1">
            <a:spLocks noGrp="1"/>
          </p:cNvSpPr>
          <p:nvPr>
            <p:ph type="subTitle" idx="3"/>
          </p:nvPr>
        </p:nvSpPr>
        <p:spPr>
          <a:xfrm>
            <a:off x="722024" y="4079600"/>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6"/>
          <p:cNvSpPr txBox="1">
            <a:spLocks noGrp="1"/>
          </p:cNvSpPr>
          <p:nvPr>
            <p:ph type="subTitle" idx="4"/>
          </p:nvPr>
        </p:nvSpPr>
        <p:spPr>
          <a:xfrm>
            <a:off x="3291900" y="4079600"/>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3" name="Google Shape;283;p26"/>
          <p:cNvSpPr txBox="1">
            <a:spLocks noGrp="1"/>
          </p:cNvSpPr>
          <p:nvPr>
            <p:ph type="subTitle" idx="5"/>
          </p:nvPr>
        </p:nvSpPr>
        <p:spPr>
          <a:xfrm>
            <a:off x="5854239" y="2349741"/>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4" name="Google Shape;284;p26"/>
          <p:cNvSpPr txBox="1">
            <a:spLocks noGrp="1"/>
          </p:cNvSpPr>
          <p:nvPr>
            <p:ph type="subTitle" idx="6"/>
          </p:nvPr>
        </p:nvSpPr>
        <p:spPr>
          <a:xfrm>
            <a:off x="5854239" y="4079599"/>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5" name="Google Shape;285;p26"/>
          <p:cNvSpPr txBox="1">
            <a:spLocks noGrp="1"/>
          </p:cNvSpPr>
          <p:nvPr>
            <p:ph type="subTitle" idx="7"/>
          </p:nvPr>
        </p:nvSpPr>
        <p:spPr>
          <a:xfrm>
            <a:off x="719961"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6" name="Google Shape;286;p26"/>
          <p:cNvSpPr txBox="1">
            <a:spLocks noGrp="1"/>
          </p:cNvSpPr>
          <p:nvPr>
            <p:ph type="subTitle" idx="8"/>
          </p:nvPr>
        </p:nvSpPr>
        <p:spPr>
          <a:xfrm>
            <a:off x="3289950" y="2038150"/>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7" name="Google Shape;287;p26"/>
          <p:cNvSpPr txBox="1">
            <a:spLocks noGrp="1"/>
          </p:cNvSpPr>
          <p:nvPr>
            <p:ph type="subTitle" idx="9"/>
          </p:nvPr>
        </p:nvSpPr>
        <p:spPr>
          <a:xfrm>
            <a:off x="5852139"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8" name="Google Shape;288;p26"/>
          <p:cNvSpPr txBox="1">
            <a:spLocks noGrp="1"/>
          </p:cNvSpPr>
          <p:nvPr>
            <p:ph type="subTitle" idx="13"/>
          </p:nvPr>
        </p:nvSpPr>
        <p:spPr>
          <a:xfrm>
            <a:off x="720073"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9" name="Google Shape;289;p26"/>
          <p:cNvSpPr txBox="1">
            <a:spLocks noGrp="1"/>
          </p:cNvSpPr>
          <p:nvPr>
            <p:ph type="subTitle" idx="14"/>
          </p:nvPr>
        </p:nvSpPr>
        <p:spPr>
          <a:xfrm>
            <a:off x="3289950" y="3771901"/>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0" name="Google Shape;290;p26"/>
          <p:cNvSpPr txBox="1">
            <a:spLocks noGrp="1"/>
          </p:cNvSpPr>
          <p:nvPr>
            <p:ph type="subTitle" idx="15"/>
          </p:nvPr>
        </p:nvSpPr>
        <p:spPr>
          <a:xfrm>
            <a:off x="5852139"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1" name="Google Shape;291;p26"/>
          <p:cNvSpPr/>
          <p:nvPr/>
        </p:nvSpPr>
        <p:spPr>
          <a:xfrm rot="1083288" flipH="1">
            <a:off x="-399459" y="3856831"/>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2" name="Google Shape;292;p2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93" name="Google Shape;293;p26"/>
          <p:cNvPicPr preferRelativeResize="0"/>
          <p:nvPr/>
        </p:nvPicPr>
        <p:blipFill>
          <a:blip r:embed="rId3">
            <a:alphaModFix/>
          </a:blip>
          <a:stretch>
            <a:fillRect/>
          </a:stretch>
        </p:blipFill>
        <p:spPr>
          <a:xfrm rot="-2700148" flipH="1">
            <a:off x="757043" y="4721370"/>
            <a:ext cx="364095" cy="461187"/>
          </a:xfrm>
          <a:prstGeom prst="rect">
            <a:avLst/>
          </a:prstGeom>
          <a:noFill/>
          <a:ln>
            <a:noFill/>
          </a:ln>
        </p:spPr>
      </p:pic>
      <p:pic>
        <p:nvPicPr>
          <p:cNvPr id="294" name="Google Shape;294;p26"/>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95" name="Google Shape;295;p2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6" name="Google Shape;296;p26"/>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97" name="Google Shape;297;p26"/>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98" name="Google Shape;298;p26"/>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4785830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extLst>
      <p:ext uri="{BB962C8B-B14F-4D97-AF65-F5344CB8AC3E}">
        <p14:creationId xmlns:p14="http://schemas.microsoft.com/office/powerpoint/2010/main" val="189981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1" r:id="rId9"/>
    <p:sldLayoutId id="2147483664" r:id="rId10"/>
    <p:sldLayoutId id="2147483666" r:id="rId11"/>
    <p:sldLayoutId id="2147483667" r:id="rId12"/>
    <p:sldLayoutId id="2147483668"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extLst>
      <p:ext uri="{BB962C8B-B14F-4D97-AF65-F5344CB8AC3E}">
        <p14:creationId xmlns:p14="http://schemas.microsoft.com/office/powerpoint/2010/main" val="3841395369"/>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19.png"/><Relationship Id="rId1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5.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68.jpeg"/></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tmw/2024S-neon-nomads" TargetMode="External"/><Relationship Id="rId7"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75.png"/><Relationship Id="rId4" Type="http://schemas.openxmlformats.org/officeDocument/2006/relationships/image" Target="../media/image4.png"/><Relationship Id="rId9" Type="http://schemas.openxmlformats.org/officeDocument/2006/relationships/image" Target="../media/image14.png"/></Relationships>
</file>

<file path=ppt/slides/_rels/slide5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slideLayout" Target="../slideLayouts/slideLayout3.xml"/><Relationship Id="rId7" Type="http://schemas.openxmlformats.org/officeDocument/2006/relationships/image" Target="../media/image7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6.png"/><Relationship Id="rId10" Type="http://schemas.openxmlformats.org/officeDocument/2006/relationships/image" Target="../media/image19.png"/><Relationship Id="rId4" Type="http://schemas.openxmlformats.org/officeDocument/2006/relationships/notesSlide" Target="../notesSlides/notesSlide44.xml"/><Relationship Id="rId9" Type="http://schemas.openxmlformats.org/officeDocument/2006/relationships/image" Target="../media/image80.png"/></Relationships>
</file>

<file path=ppt/slides/_rels/slide5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2.png"/><Relationship Id="rId7"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83.png"/><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2273955" y="1849453"/>
            <a:ext cx="4675800" cy="1154141"/>
          </a:xfrm>
          <a:prstGeom prst="rect">
            <a:avLst/>
          </a:prstGeom>
        </p:spPr>
        <p:txBody>
          <a:bodyPr spcFirstLastPara="1" wrap="square" lIns="91425" tIns="91425" rIns="91425" bIns="91425" anchor="b" anchorCtr="0">
            <a:noAutofit/>
          </a:bodyPr>
          <a:lstStyle/>
          <a:p>
            <a:pPr lvl="0"/>
            <a:r>
              <a:rPr lang="en" dirty="0">
                <a:solidFill>
                  <a:schemeClr val="accent3"/>
                </a:solidFill>
              </a:rPr>
              <a:t>Kitchen</a:t>
            </a:r>
            <a:r>
              <a:rPr lang="en" dirty="0">
                <a:solidFill>
                  <a:schemeClr val="tx2">
                    <a:lumMod val="75000"/>
                  </a:schemeClr>
                </a:solidFill>
              </a:rPr>
              <a:t>Sync</a:t>
            </a:r>
            <a:endParaRPr dirty="0">
              <a:solidFill>
                <a:schemeClr val="tx2">
                  <a:lumMod val="75000"/>
                </a:schemeClr>
              </a:solidFill>
            </a:endParaRPr>
          </a:p>
        </p:txBody>
      </p:sp>
      <p:sp>
        <p:nvSpPr>
          <p:cNvPr id="370" name="Google Shape;370;p35"/>
          <p:cNvSpPr txBox="1">
            <a:spLocks noGrp="1"/>
          </p:cNvSpPr>
          <p:nvPr>
            <p:ph type="subTitle" idx="1"/>
          </p:nvPr>
        </p:nvSpPr>
        <p:spPr>
          <a:xfrm>
            <a:off x="2234100" y="3151281"/>
            <a:ext cx="4675800" cy="475800"/>
          </a:xfrm>
          <a:prstGeom prst="rect">
            <a:avLst/>
          </a:prstGeom>
        </p:spPr>
        <p:txBody>
          <a:bodyPr spcFirstLastPara="1" wrap="square" lIns="91425" tIns="91425" rIns="91425" bIns="91425" anchor="t" anchorCtr="0">
            <a:noAutofit/>
          </a:bodyPr>
          <a:lstStyle/>
          <a:p>
            <a:pPr marL="0" lvl="0" indent="0"/>
            <a:r>
              <a:rPr lang="en" sz="2000" dirty="0">
                <a:effectLst>
                  <a:outerShdw blurRad="38100" dist="38100" dir="2700000" algn="tl">
                    <a:srgbClr val="000000">
                      <a:alpha val="43137"/>
                    </a:srgbClr>
                  </a:outerShdw>
                </a:effectLst>
              </a:rPr>
              <a:t>Team </a:t>
            </a:r>
            <a:r>
              <a:rPr lang="en-US" sz="2000" dirty="0">
                <a:solidFill>
                  <a:srgbClr val="60B000"/>
                </a:solidFill>
                <a:effectLst>
                  <a:outerShdw blurRad="38100" dist="38100" dir="2700000" algn="tl">
                    <a:srgbClr val="000000">
                      <a:alpha val="43137"/>
                    </a:srgbClr>
                  </a:outerShdw>
                </a:effectLst>
              </a:rPr>
              <a:t>Neon</a:t>
            </a:r>
            <a:r>
              <a:rPr lang="en-US" sz="2000" dirty="0">
                <a:effectLst>
                  <a:outerShdw blurRad="38100" dist="38100" dir="2700000" algn="tl">
                    <a:srgbClr val="000000">
                      <a:alpha val="43137"/>
                    </a:srgbClr>
                  </a:outerShdw>
                </a:effectLst>
              </a:rPr>
              <a:t> Nomads </a:t>
            </a:r>
            <a:endParaRPr sz="2000" dirty="0">
              <a:effectLst>
                <a:outerShdw blurRad="38100" dist="38100" dir="2700000" algn="tl">
                  <a:srgbClr val="000000">
                    <a:alpha val="43137"/>
                  </a:srgbClr>
                </a:outerShdw>
              </a:effectLst>
            </a:endParaRPr>
          </a:p>
        </p:txBody>
      </p:sp>
      <p:pic>
        <p:nvPicPr>
          <p:cNvPr id="371" name="Google Shape;371;p35"/>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378" name="Google Shape;378;p35"/>
          <p:cNvPicPr preferRelativeResize="0"/>
          <p:nvPr/>
        </p:nvPicPr>
        <p:blipFill>
          <a:blip r:embed="rId9">
            <a:alphaModFix/>
          </a:blip>
          <a:stretch>
            <a:fillRect/>
          </a:stretch>
        </p:blipFill>
        <p:spPr>
          <a:xfrm>
            <a:off x="3997650" y="512981"/>
            <a:ext cx="1148700" cy="106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Personas</a:t>
            </a:r>
            <a:endParaRPr sz="7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2158065" y="2078219"/>
            <a:ext cx="4304700" cy="671100"/>
          </a:xfrm>
        </p:spPr>
        <p:txBody>
          <a:bodyPr/>
          <a:lstStyle/>
          <a:p>
            <a:pPr algn="l"/>
            <a:r>
              <a:rPr lang="en-US" dirty="0"/>
              <a:t>	A persona is an imaginary client that personifies the traits of a subset of your customers. For the purpose of creating your product or service, the Persona provides useful information about those clients' demographics. Their objectives, driving forces, and constraints.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1</a:t>
            </a:r>
            <a:endParaRPr dirty="0"/>
          </a:p>
        </p:txBody>
      </p:sp>
      <p:sp>
        <p:nvSpPr>
          <p:cNvPr id="463" name="Google Shape;463;p42"/>
          <p:cNvSpPr txBox="1">
            <a:spLocks noGrp="1"/>
          </p:cNvSpPr>
          <p:nvPr>
            <p:ph type="subTitle" idx="1"/>
          </p:nvPr>
        </p:nvSpPr>
        <p:spPr>
          <a:xfrm>
            <a:off x="994176" y="1201555"/>
            <a:ext cx="1906357" cy="2811617"/>
          </a:xfrm>
          <a:prstGeom prst="rect">
            <a:avLst/>
          </a:prstGeom>
        </p:spPr>
        <p:txBody>
          <a:bodyPr spcFirstLastPara="1" wrap="square" lIns="91425" tIns="91425" rIns="91425" bIns="91425" anchor="t" anchorCtr="0">
            <a:noAutofit/>
          </a:bodyPr>
          <a:lstStyle/>
          <a:p>
            <a:pPr marL="0" indent="0">
              <a:buClr>
                <a:schemeClr val="dk1"/>
              </a:buClr>
              <a:buSzPts val="1100"/>
              <a:buFont typeface="Arial"/>
              <a:buNone/>
            </a:pPr>
            <a:r>
              <a:rPr lang="en-US" sz="2000" b="1" dirty="0">
                <a:solidFill>
                  <a:schemeClr val="accent1">
                    <a:lumMod val="75000"/>
                  </a:schemeClr>
                </a:solidFill>
                <a:effectLst/>
              </a:rPr>
              <a:t>Cael </a:t>
            </a:r>
            <a:br>
              <a:rPr lang="en-US" sz="2000" dirty="0">
                <a:effectLst/>
              </a:rPr>
            </a:br>
            <a:r>
              <a:rPr lang="en-US" sz="1200" dirty="0">
                <a:effectLst/>
              </a:rPr>
              <a:t>21 years old, 	</a:t>
            </a:r>
            <a:br>
              <a:rPr lang="en-US" sz="1200" dirty="0">
                <a:effectLst/>
              </a:rPr>
            </a:br>
            <a:r>
              <a:rPr lang="en-US" sz="1200" dirty="0">
                <a:effectLst/>
              </a:rPr>
              <a:t>freshman</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A freshman at Pace University from a low-income family living in a dormitory. He’s on a tight budget and needs to make his grocery shopping as efficient as possible.</a:t>
            </a:r>
          </a:p>
          <a:p>
            <a:pPr marL="0" lvl="0" indent="0" algn="l" rtl="0">
              <a:spcBef>
                <a:spcPts val="0"/>
              </a:spcBef>
              <a:spcAft>
                <a:spcPts val="0"/>
              </a:spcAft>
              <a:buClr>
                <a:schemeClr val="dk1"/>
              </a:buClr>
              <a:buSzPts val="1100"/>
              <a:buFont typeface="Arial"/>
              <a:buNone/>
            </a:pPr>
            <a:endParaRPr sz="1050" dirty="0"/>
          </a:p>
        </p:txBody>
      </p:sp>
      <p:pic>
        <p:nvPicPr>
          <p:cNvPr id="2054" name="Picture 6" descr="Happy asian male student. AI Generated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27910"/>
            <a:ext cx="2882537" cy="30392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biLevel thresh="75000"/>
          </a:blip>
          <a:stretch>
            <a:fillRect/>
          </a:stretch>
        </p:blipFill>
        <p:spPr>
          <a:xfrm>
            <a:off x="7596907" y="1547312"/>
            <a:ext cx="359695" cy="371888"/>
          </a:xfrm>
          <a:prstGeom prst="rect">
            <a:avLst/>
          </a:prstGeom>
        </p:spPr>
      </p:pic>
      <p:pic>
        <p:nvPicPr>
          <p:cNvPr id="6" name="Picture 5"/>
          <p:cNvPicPr>
            <a:picLocks noChangeAspect="1"/>
          </p:cNvPicPr>
          <p:nvPr/>
        </p:nvPicPr>
        <p:blipFill>
          <a:blip r:embed="rId5"/>
          <a:stretch>
            <a:fillRect/>
          </a:stretch>
        </p:blipFill>
        <p:spPr>
          <a:xfrm>
            <a:off x="7444493" y="1397947"/>
            <a:ext cx="664522" cy="670618"/>
          </a:xfrm>
          <a:prstGeom prst="rect">
            <a:avLst/>
          </a:prstGeom>
        </p:spPr>
      </p:pic>
      <p:sp>
        <p:nvSpPr>
          <p:cNvPr id="2" name="Google Shape;463;p42">
            <a:extLst>
              <a:ext uri="{FF2B5EF4-FFF2-40B4-BE49-F238E27FC236}">
                <a16:creationId xmlns:a16="http://schemas.microsoft.com/office/drawing/2014/main" id="{A7802959-6EF6-8EB0-A0AE-79E59FA691D8}"/>
              </a:ext>
            </a:extLst>
          </p:cNvPr>
          <p:cNvSpPr txBox="1">
            <a:spLocks/>
          </p:cNvSpPr>
          <p:nvPr/>
        </p:nvSpPr>
        <p:spPr>
          <a:xfrm>
            <a:off x="3009222" y="1165941"/>
            <a:ext cx="1906357"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Cheerful, disciplined, hardworking, initiative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rPr>
              <a:t>Pain points:</a:t>
            </a:r>
            <a:br>
              <a:rPr lang="en-US" sz="1200" dirty="0">
                <a:effectLst/>
              </a:rPr>
            </a:br>
            <a:r>
              <a:rPr lang="en-US" sz="1200" dirty="0">
                <a:effectLst/>
              </a:rPr>
              <a:t>Limited budget,  inexperience in meal planning, difficulty in finding recipes.</a:t>
            </a:r>
          </a:p>
          <a:p>
            <a:pPr marL="0" indent="0">
              <a:buClr>
                <a:schemeClr val="dk1"/>
              </a:buClr>
              <a:buSzPts val="1100"/>
              <a:buFont typeface="Arial"/>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200" dirty="0"/>
              <a:t>Unnecessary purchase, eating healthy, managing a small food storage.</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2</a:t>
            </a:r>
            <a:endParaRPr dirty="0"/>
          </a:p>
        </p:txBody>
      </p:sp>
      <p:pic>
        <p:nvPicPr>
          <p:cNvPr id="3076" name="Picture 4" descr="Premium AI Image | A happy business woman on transparent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7015" t="2629" r="5629" b="30318"/>
          <a:stretch/>
        </p:blipFill>
        <p:spPr bwMode="auto">
          <a:xfrm>
            <a:off x="5347063" y="1419496"/>
            <a:ext cx="2612573" cy="2603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600333" y="1549790"/>
            <a:ext cx="353599" cy="249958"/>
          </a:xfrm>
          <a:prstGeom prst="rect">
            <a:avLst/>
          </a:prstGeom>
        </p:spPr>
      </p:pic>
      <p:pic>
        <p:nvPicPr>
          <p:cNvPr id="3" name="Picture 2"/>
          <p:cNvPicPr>
            <a:picLocks noChangeAspect="1"/>
          </p:cNvPicPr>
          <p:nvPr/>
        </p:nvPicPr>
        <p:blipFill>
          <a:blip r:embed="rId5"/>
          <a:stretch>
            <a:fillRect/>
          </a:stretch>
        </p:blipFill>
        <p:spPr>
          <a:xfrm>
            <a:off x="7444871" y="1339460"/>
            <a:ext cx="664522" cy="670618"/>
          </a:xfrm>
          <a:prstGeom prst="rect">
            <a:avLst/>
          </a:prstGeom>
        </p:spPr>
      </p:pic>
      <p:sp>
        <p:nvSpPr>
          <p:cNvPr id="4" name="Google Shape;463;p42">
            <a:extLst>
              <a:ext uri="{FF2B5EF4-FFF2-40B4-BE49-F238E27FC236}">
                <a16:creationId xmlns:a16="http://schemas.microsoft.com/office/drawing/2014/main" id="{3F946A21-4E16-F566-22CF-7539D15199D4}"/>
              </a:ext>
            </a:extLst>
          </p:cNvPr>
          <p:cNvSpPr txBox="1">
            <a:spLocks/>
          </p:cNvSpPr>
          <p:nvPr/>
        </p:nvSpPr>
        <p:spPr>
          <a:xfrm>
            <a:off x="873940"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Ella</a:t>
            </a:r>
            <a:br>
              <a:rPr lang="en-US" sz="2000" dirty="0"/>
            </a:br>
            <a:r>
              <a:rPr lang="en-US" sz="1200" dirty="0"/>
              <a:t>32 years old, 	</a:t>
            </a:r>
            <a:br>
              <a:rPr lang="en-US" sz="1200" dirty="0"/>
            </a:br>
            <a:r>
              <a:rPr lang="en-US" sz="1200" dirty="0"/>
              <a:t>Advocate</a:t>
            </a:r>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t>Ella</a:t>
            </a:r>
            <a:r>
              <a:rPr lang="en-US" sz="1050" dirty="0">
                <a:effectLst/>
              </a:rPr>
              <a:t> is an advocate who is leading a busy lifestyle. She is health conscious and enjoys cooking nutritious meals at home.</a:t>
            </a:r>
            <a:endParaRPr lang="en-US" sz="1050" dirty="0"/>
          </a:p>
        </p:txBody>
      </p:sp>
      <p:sp>
        <p:nvSpPr>
          <p:cNvPr id="8" name="Google Shape;463;p42">
            <a:extLst>
              <a:ext uri="{FF2B5EF4-FFF2-40B4-BE49-F238E27FC236}">
                <a16:creationId xmlns:a16="http://schemas.microsoft.com/office/drawing/2014/main" id="{E80EA1B3-52BD-3AFC-9448-7F90A6148BEF}"/>
              </a:ext>
            </a:extLst>
          </p:cNvPr>
          <p:cNvSpPr txBox="1">
            <a:spLocks/>
          </p:cNvSpPr>
          <p:nvPr/>
        </p:nvSpPr>
        <p:spPr>
          <a:xfrm>
            <a:off x="2835575" y="1227910"/>
            <a:ext cx="2286683" cy="2603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Altruistic, organized, passionate, perseverance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Pain points:</a:t>
            </a:r>
            <a:br>
              <a:rPr lang="en-US" sz="1050" dirty="0">
                <a:effectLst/>
              </a:rPr>
            </a:br>
            <a:r>
              <a:rPr lang="en-US" sz="1050" dirty="0">
                <a:effectLst/>
              </a:rPr>
              <a:t>Managing her schedule,  locating recipes that meet specific dietary preferences, keeping track of expiration dates</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Efficiently organizing pantry items,  meal planning</a:t>
            </a:r>
          </a:p>
        </p:txBody>
      </p:sp>
    </p:spTree>
    <p:extLst>
      <p:ext uri="{BB962C8B-B14F-4D97-AF65-F5344CB8AC3E}">
        <p14:creationId xmlns:p14="http://schemas.microsoft.com/office/powerpoint/2010/main" val="384591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Persona 3</a:t>
            </a:r>
            <a:endParaRPr dirty="0"/>
          </a:p>
        </p:txBody>
      </p:sp>
      <p:pic>
        <p:nvPicPr>
          <p:cNvPr id="4098" name="Picture 2" descr="Woman smiling and looking at the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l="12316" r="4105"/>
          <a:stretch/>
        </p:blipFill>
        <p:spPr bwMode="auto">
          <a:xfrm>
            <a:off x="5503817" y="1341120"/>
            <a:ext cx="2734492" cy="26363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biLevel thresh="75000"/>
          </a:blip>
          <a:stretch>
            <a:fillRect/>
          </a:stretch>
        </p:blipFill>
        <p:spPr>
          <a:xfrm>
            <a:off x="7764986" y="1558835"/>
            <a:ext cx="307860" cy="360366"/>
          </a:xfrm>
          <a:prstGeom prst="rect">
            <a:avLst/>
          </a:prstGeom>
        </p:spPr>
      </p:pic>
      <p:pic>
        <p:nvPicPr>
          <p:cNvPr id="3" name="Picture 2"/>
          <p:cNvPicPr>
            <a:picLocks noChangeAspect="1"/>
          </p:cNvPicPr>
          <p:nvPr/>
        </p:nvPicPr>
        <p:blipFill>
          <a:blip r:embed="rId5"/>
          <a:stretch>
            <a:fillRect/>
          </a:stretch>
        </p:blipFill>
        <p:spPr>
          <a:xfrm>
            <a:off x="7583607" y="1403709"/>
            <a:ext cx="670618" cy="670618"/>
          </a:xfrm>
          <a:prstGeom prst="rect">
            <a:avLst/>
          </a:prstGeom>
        </p:spPr>
      </p:pic>
      <p:sp>
        <p:nvSpPr>
          <p:cNvPr id="6" name="Google Shape;463;p42">
            <a:extLst>
              <a:ext uri="{FF2B5EF4-FFF2-40B4-BE49-F238E27FC236}">
                <a16:creationId xmlns:a16="http://schemas.microsoft.com/office/drawing/2014/main" id="{0CA0116D-3642-69C8-490C-495B5831E7A6}"/>
              </a:ext>
            </a:extLst>
          </p:cNvPr>
          <p:cNvSpPr txBox="1">
            <a:spLocks/>
          </p:cNvSpPr>
          <p:nvPr/>
        </p:nvSpPr>
        <p:spPr>
          <a:xfrm>
            <a:off x="1128085"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Michelle</a:t>
            </a:r>
            <a:br>
              <a:rPr lang="en-US" sz="2000" dirty="0"/>
            </a:br>
            <a:r>
              <a:rPr lang="en-US" sz="1200" dirty="0"/>
              <a:t>44 years old, 	</a:t>
            </a:r>
            <a:br>
              <a:rPr lang="en-US" sz="1200" dirty="0"/>
            </a:br>
            <a:r>
              <a:rPr lang="en-US" sz="1200" dirty="0"/>
              <a:t>Busy Mom</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Michelle is a working mom of four. She juggles between a demanding job and household responsibilities.</a:t>
            </a:r>
            <a:endParaRPr lang="en-US" sz="1050" dirty="0"/>
          </a:p>
        </p:txBody>
      </p:sp>
      <p:sp>
        <p:nvSpPr>
          <p:cNvPr id="7" name="Google Shape;463;p42">
            <a:extLst>
              <a:ext uri="{FF2B5EF4-FFF2-40B4-BE49-F238E27FC236}">
                <a16:creationId xmlns:a16="http://schemas.microsoft.com/office/drawing/2014/main" id="{D2783B38-343F-44BD-DD12-F056643D7DEA}"/>
              </a:ext>
            </a:extLst>
          </p:cNvPr>
          <p:cNvSpPr txBox="1">
            <a:spLocks/>
          </p:cNvSpPr>
          <p:nvPr/>
        </p:nvSpPr>
        <p:spPr>
          <a:xfrm>
            <a:off x="2935964" y="1227910"/>
            <a:ext cx="2165303"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Empathetic, forgiving, nurturing, patience</a:t>
            </a:r>
          </a:p>
          <a:p>
            <a:pPr marL="0" indent="0">
              <a:buClr>
                <a:schemeClr val="dk1"/>
              </a:buClr>
              <a:buSzPts val="1100"/>
              <a:buFont typeface="Arial"/>
              <a:buNone/>
            </a:pPr>
            <a:endParaRPr lang="en-US" sz="1050" dirty="0"/>
          </a:p>
          <a:p>
            <a:pPr marL="0" indent="0">
              <a:buClr>
                <a:schemeClr val="dk1"/>
              </a:buClr>
              <a:buSzPts val="1100"/>
              <a:buNone/>
            </a:pPr>
            <a:r>
              <a:rPr lang="en-US" sz="1200" dirty="0">
                <a:solidFill>
                  <a:schemeClr val="accent1">
                    <a:lumMod val="75000"/>
                  </a:schemeClr>
                </a:solidFill>
              </a:rPr>
              <a:t>Pain points:</a:t>
            </a:r>
            <a:br>
              <a:rPr lang="en-US" sz="1200" dirty="0">
                <a:effectLst/>
              </a:rPr>
            </a:br>
            <a:r>
              <a:rPr lang="en-US" sz="1050" dirty="0"/>
              <a:t>Balancing a demanding job and household responsibilities,  over-purchasing, and desire for a system to assist with a recipe suggestion</a:t>
            </a:r>
          </a:p>
          <a:p>
            <a:pPr marL="0" indent="0">
              <a:buClr>
                <a:schemeClr val="dk1"/>
              </a:buClr>
              <a:buSzPts val="1100"/>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050" dirty="0"/>
              <a:t>Coordinating meals to fit into a busy schedule, managing a large and diverse food inventory, and reducing food wastage.</a:t>
            </a:r>
          </a:p>
        </p:txBody>
      </p:sp>
    </p:spTree>
    <p:extLst>
      <p:ext uri="{BB962C8B-B14F-4D97-AF65-F5344CB8AC3E}">
        <p14:creationId xmlns:p14="http://schemas.microsoft.com/office/powerpoint/2010/main" val="289275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4</a:t>
            </a:r>
            <a:endParaRPr dirty="0"/>
          </a:p>
        </p:txBody>
      </p:sp>
      <p:pic>
        <p:nvPicPr>
          <p:cNvPr id="5122" name="Picture 2" descr="Apron person adult man. AI | Premium Photo - rawpixel"/>
          <p:cNvPicPr>
            <a:picLocks noChangeAspect="1" noChangeArrowheads="1"/>
          </p:cNvPicPr>
          <p:nvPr/>
        </p:nvPicPr>
        <p:blipFill rotWithShape="1">
          <a:blip r:embed="rId3">
            <a:extLst>
              <a:ext uri="{28A0092B-C50C-407E-A947-70E740481C1C}">
                <a14:useLocalDpi xmlns:a14="http://schemas.microsoft.com/office/drawing/2010/main" val="0"/>
              </a:ext>
            </a:extLst>
          </a:blip>
          <a:srcRect r="20229" b="20950"/>
          <a:stretch/>
        </p:blipFill>
        <p:spPr bwMode="auto">
          <a:xfrm>
            <a:off x="5199019" y="1236618"/>
            <a:ext cx="2908661" cy="27954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542858" y="1463394"/>
            <a:ext cx="341406" cy="341406"/>
          </a:xfrm>
          <a:prstGeom prst="rect">
            <a:avLst/>
          </a:prstGeom>
        </p:spPr>
      </p:pic>
      <p:pic>
        <p:nvPicPr>
          <p:cNvPr id="3" name="Picture 2"/>
          <p:cNvPicPr>
            <a:picLocks noChangeAspect="1"/>
          </p:cNvPicPr>
          <p:nvPr/>
        </p:nvPicPr>
        <p:blipFill>
          <a:blip r:embed="rId5"/>
          <a:stretch>
            <a:fillRect/>
          </a:stretch>
        </p:blipFill>
        <p:spPr>
          <a:xfrm>
            <a:off x="7381300" y="1298788"/>
            <a:ext cx="664522" cy="670618"/>
          </a:xfrm>
          <a:prstGeom prst="rect">
            <a:avLst/>
          </a:prstGeom>
        </p:spPr>
      </p:pic>
      <p:sp>
        <p:nvSpPr>
          <p:cNvPr id="6" name="Google Shape;463;p42">
            <a:extLst>
              <a:ext uri="{FF2B5EF4-FFF2-40B4-BE49-F238E27FC236}">
                <a16:creationId xmlns:a16="http://schemas.microsoft.com/office/drawing/2014/main" id="{C62E4565-E21E-BE13-67DE-661B08406722}"/>
              </a:ext>
            </a:extLst>
          </p:cNvPr>
          <p:cNvSpPr txBox="1">
            <a:spLocks/>
          </p:cNvSpPr>
          <p:nvPr/>
        </p:nvSpPr>
        <p:spPr>
          <a:xfrm>
            <a:off x="1064444" y="1226447"/>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Diego</a:t>
            </a:r>
            <a:br>
              <a:rPr lang="en-US" sz="2000" dirty="0"/>
            </a:br>
            <a:r>
              <a:rPr lang="en-US" sz="1200" dirty="0"/>
              <a:t>49 years old, 	</a:t>
            </a:r>
            <a:br>
              <a:rPr lang="en-US" sz="1200" dirty="0"/>
            </a:br>
            <a:r>
              <a:rPr lang="en-US" sz="1200" dirty="0"/>
              <a:t>Restaurant Manager</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Diego manages a small restaurant specializing in local cuisine. He’s constantly balancing various tasks and often overlooks inventory management, leading to occasional food wastage.</a:t>
            </a:r>
            <a:endParaRPr lang="en-US" sz="1050" dirty="0"/>
          </a:p>
        </p:txBody>
      </p:sp>
      <p:sp>
        <p:nvSpPr>
          <p:cNvPr id="7" name="Google Shape;463;p42">
            <a:extLst>
              <a:ext uri="{FF2B5EF4-FFF2-40B4-BE49-F238E27FC236}">
                <a16:creationId xmlns:a16="http://schemas.microsoft.com/office/drawing/2014/main" id="{A62DCE97-AE8C-0533-E7DD-A1821CBE7A15}"/>
              </a:ext>
            </a:extLst>
          </p:cNvPr>
          <p:cNvSpPr txBox="1">
            <a:spLocks/>
          </p:cNvSpPr>
          <p:nvPr/>
        </p:nvSpPr>
        <p:spPr>
          <a:xfrm>
            <a:off x="2936442" y="1226447"/>
            <a:ext cx="2017079"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Creative, Community-Minded, Entrepreneurial, Passionate</a:t>
            </a:r>
          </a:p>
          <a:p>
            <a:pPr marL="0" indent="0">
              <a:buClr>
                <a:schemeClr val="dk1"/>
              </a:buClr>
              <a:buSzPts val="1100"/>
              <a:buFont typeface="Arial"/>
              <a:buNone/>
            </a:pPr>
            <a:endParaRPr lang="en-US" sz="1050" dirty="0"/>
          </a:p>
          <a:p>
            <a:pPr marL="0" indent="0">
              <a:buClr>
                <a:schemeClr val="dk1"/>
              </a:buClr>
              <a:buSzPts val="1100"/>
              <a:buNone/>
            </a:pPr>
            <a:r>
              <a:rPr lang="en-US" sz="1050" dirty="0">
                <a:solidFill>
                  <a:schemeClr val="accent1">
                    <a:lumMod val="75000"/>
                  </a:schemeClr>
                </a:solidFill>
              </a:rPr>
              <a:t>Pain points:</a:t>
            </a:r>
            <a:br>
              <a:rPr lang="en-US" sz="1050" dirty="0">
                <a:effectLst/>
              </a:rPr>
            </a:br>
            <a:r>
              <a:rPr lang="en-US" sz="1050" dirty="0">
                <a:effectLst/>
              </a:rPr>
              <a:t>overlooking inventory management due to multitasking, the need for a system to suggest recipes and expiration alerts.</a:t>
            </a:r>
          </a:p>
          <a:p>
            <a:pPr marL="0" indent="0">
              <a:buClr>
                <a:schemeClr val="dk1"/>
              </a:buClr>
              <a:buSzPts val="1100"/>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Streamlining inventory management and reducing food wastage.</a:t>
            </a:r>
          </a:p>
        </p:txBody>
      </p:sp>
    </p:spTree>
    <p:extLst>
      <p:ext uri="{BB962C8B-B14F-4D97-AF65-F5344CB8AC3E}">
        <p14:creationId xmlns:p14="http://schemas.microsoft.com/office/powerpoint/2010/main" val="267602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MVP(Minimal Viable Product)</a:t>
            </a:r>
            <a:endParaRPr sz="3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1545264" y="2090066"/>
            <a:ext cx="5113801" cy="706513"/>
          </a:xfrm>
        </p:spPr>
        <p:txBody>
          <a:bodyPr/>
          <a:lstStyle/>
          <a:p>
            <a:pPr algn="l"/>
            <a:r>
              <a:rPr lang="en-US" dirty="0"/>
              <a:t>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 MVP of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aims to streamline pantry management for busy individuals and families, organizing ingredients, and sending food expiry reminders. It aims to reduce food waste and make cooking easier by adapting to users' dietary needs and schedules.</a:t>
            </a:r>
          </a:p>
          <a:p>
            <a:pPr algn="l"/>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07</a:t>
            </a:r>
          </a:p>
        </p:txBody>
      </p:sp>
      <p:sp>
        <p:nvSpPr>
          <p:cNvPr id="2" name="TextBox 1">
            <a:extLst>
              <a:ext uri="{FF2B5EF4-FFF2-40B4-BE49-F238E27FC236}">
                <a16:creationId xmlns:a16="http://schemas.microsoft.com/office/drawing/2014/main" id="{2423BBCE-F5A2-431A-AEA4-AE07D427DA47}"/>
              </a:ext>
            </a:extLst>
          </p:cNvPr>
          <p:cNvSpPr txBox="1"/>
          <p:nvPr/>
        </p:nvSpPr>
        <p:spPr>
          <a:xfrm>
            <a:off x="2021973" y="3128245"/>
            <a:ext cx="4902915" cy="830997"/>
          </a:xfrm>
          <a:prstGeom prst="rect">
            <a:avLst/>
          </a:prstGeom>
          <a:noFill/>
        </p:spPr>
        <p:txBody>
          <a:bodyPr wrap="square" rtlCol="0">
            <a:spAutoFit/>
          </a:bodyPr>
          <a:lstStyle/>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Benefits: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aims to reduce food waste and costs, increase meal prep efficiency, improve nutritional goal adherence, and decrease expired food consumption through smart pantry tracking, tailored recipes, meal planning, and freshness reminders.</a:t>
            </a:r>
          </a:p>
        </p:txBody>
      </p:sp>
    </p:spTree>
    <p:extLst>
      <p:ext uri="{BB962C8B-B14F-4D97-AF65-F5344CB8AC3E}">
        <p14:creationId xmlns:p14="http://schemas.microsoft.com/office/powerpoint/2010/main" val="3606353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6" name="Google Shape;556;p46"/>
          <p:cNvSpPr txBox="1">
            <a:spLocks noGrp="1"/>
          </p:cNvSpPr>
          <p:nvPr>
            <p:ph type="subTitle" idx="7"/>
          </p:nvPr>
        </p:nvSpPr>
        <p:spPr>
          <a:xfrm>
            <a:off x="213724" y="2062103"/>
            <a:ext cx="2571900"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Python</a:t>
            </a:r>
            <a:endParaRPr sz="2000" dirty="0"/>
          </a:p>
        </p:txBody>
      </p:sp>
      <p:sp>
        <p:nvSpPr>
          <p:cNvPr id="557" name="Google Shape;557;p46"/>
          <p:cNvSpPr txBox="1">
            <a:spLocks noGrp="1"/>
          </p:cNvSpPr>
          <p:nvPr>
            <p:ph type="subTitle" idx="8"/>
          </p:nvPr>
        </p:nvSpPr>
        <p:spPr>
          <a:xfrm>
            <a:off x="2132779" y="2069477"/>
            <a:ext cx="1774248"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HTML</a:t>
            </a:r>
            <a:endParaRPr sz="2000" dirty="0"/>
          </a:p>
        </p:txBody>
      </p:sp>
      <p:sp>
        <p:nvSpPr>
          <p:cNvPr id="558" name="Google Shape;558;p46"/>
          <p:cNvSpPr txBox="1">
            <a:spLocks noGrp="1"/>
          </p:cNvSpPr>
          <p:nvPr>
            <p:ph type="subTitle" idx="9"/>
          </p:nvPr>
        </p:nvSpPr>
        <p:spPr>
          <a:xfrm>
            <a:off x="3844563" y="2079517"/>
            <a:ext cx="1516379"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CSS</a:t>
            </a:r>
            <a:endParaRPr sz="2000" dirty="0"/>
          </a:p>
        </p:txBody>
      </p:sp>
      <p:sp>
        <p:nvSpPr>
          <p:cNvPr id="559" name="Google Shape;559;p46"/>
          <p:cNvSpPr txBox="1">
            <a:spLocks noGrp="1"/>
          </p:cNvSpPr>
          <p:nvPr>
            <p:ph type="subTitle" idx="13"/>
          </p:nvPr>
        </p:nvSpPr>
        <p:spPr>
          <a:xfrm>
            <a:off x="631819" y="3296593"/>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SQLite</a:t>
            </a:r>
            <a:r>
              <a:rPr lang="en" dirty="0"/>
              <a:t> </a:t>
            </a:r>
            <a:endParaRPr dirty="0"/>
          </a:p>
        </p:txBody>
      </p:sp>
      <p:sp>
        <p:nvSpPr>
          <p:cNvPr id="562" name="Google Shape;562;p46"/>
          <p:cNvSpPr/>
          <p:nvPr/>
        </p:nvSpPr>
        <p:spPr>
          <a:xfrm>
            <a:off x="1193747" y="133346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6"/>
          <p:cNvSpPr/>
          <p:nvPr/>
        </p:nvSpPr>
        <p:spPr>
          <a:xfrm>
            <a:off x="2776044" y="133090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6"/>
          <p:cNvSpPr/>
          <p:nvPr/>
        </p:nvSpPr>
        <p:spPr>
          <a:xfrm>
            <a:off x="7120607" y="131294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65;p46"/>
          <p:cNvSpPr/>
          <p:nvPr/>
        </p:nvSpPr>
        <p:spPr>
          <a:xfrm>
            <a:off x="1175075" y="256834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6"/>
          <p:cNvSpPr/>
          <p:nvPr/>
        </p:nvSpPr>
        <p:spPr>
          <a:xfrm>
            <a:off x="2716959" y="255820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6"/>
          <p:cNvSpPr/>
          <p:nvPr/>
        </p:nvSpPr>
        <p:spPr>
          <a:xfrm>
            <a:off x="4087935" y="25650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8" name="Google Shape;220;p23"/>
          <p:cNvPicPr preferRelativeResize="0"/>
          <p:nvPr/>
        </p:nvPicPr>
        <p:blipFill>
          <a:blip r:embed="rId3">
            <a:alphaModFix/>
          </a:blip>
          <a:stretch>
            <a:fillRect/>
          </a:stretch>
        </p:blipFill>
        <p:spPr>
          <a:xfrm>
            <a:off x="2835679" y="1348120"/>
            <a:ext cx="569359" cy="678236"/>
          </a:xfrm>
          <a:prstGeom prst="ellipse">
            <a:avLst/>
          </a:prstGeom>
          <a:ln>
            <a:noFill/>
          </a:ln>
          <a:effectLst>
            <a:softEdge rad="112500"/>
          </a:effectLst>
        </p:spPr>
      </p:pic>
      <p:pic>
        <p:nvPicPr>
          <p:cNvPr id="3" name="Picture 2"/>
          <p:cNvPicPr>
            <a:picLocks noChangeAspect="1"/>
          </p:cNvPicPr>
          <p:nvPr/>
        </p:nvPicPr>
        <p:blipFill>
          <a:blip r:embed="rId4"/>
          <a:stretch>
            <a:fillRect/>
          </a:stretch>
        </p:blipFill>
        <p:spPr>
          <a:xfrm>
            <a:off x="5673415" y="1319236"/>
            <a:ext cx="664522" cy="664522"/>
          </a:xfrm>
          <a:prstGeom prst="rect">
            <a:avLst/>
          </a:prstGeom>
        </p:spPr>
      </p:pic>
      <p:pic>
        <p:nvPicPr>
          <p:cNvPr id="4" name="Picture 3"/>
          <p:cNvPicPr>
            <a:picLocks noChangeAspect="1"/>
          </p:cNvPicPr>
          <p:nvPr/>
        </p:nvPicPr>
        <p:blipFill>
          <a:blip r:embed="rId5"/>
          <a:stretch>
            <a:fillRect/>
          </a:stretch>
        </p:blipFill>
        <p:spPr>
          <a:xfrm>
            <a:off x="5662244" y="1337882"/>
            <a:ext cx="765197" cy="692705"/>
          </a:xfrm>
          <a:prstGeom prst="rect">
            <a:avLst/>
          </a:prstGeom>
        </p:spPr>
      </p:pic>
      <p:sp>
        <p:nvSpPr>
          <p:cNvPr id="63" name="Google Shape;558;p46"/>
          <p:cNvSpPr txBox="1">
            <a:spLocks noGrp="1"/>
          </p:cNvSpPr>
          <p:nvPr>
            <p:ph type="subTitle" idx="9"/>
          </p:nvPr>
        </p:nvSpPr>
        <p:spPr>
          <a:xfrm>
            <a:off x="5254249" y="2068557"/>
            <a:ext cx="1661503"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JavaScript</a:t>
            </a:r>
            <a:r>
              <a:rPr lang="en" dirty="0"/>
              <a:t> </a:t>
            </a:r>
            <a:endParaRPr dirty="0"/>
          </a:p>
        </p:txBody>
      </p:sp>
      <p:pic>
        <p:nvPicPr>
          <p:cNvPr id="7" name="Picture 6"/>
          <p:cNvPicPr>
            <a:picLocks noChangeAspect="1"/>
          </p:cNvPicPr>
          <p:nvPr/>
        </p:nvPicPr>
        <p:blipFill>
          <a:blip r:embed="rId4"/>
          <a:stretch>
            <a:fillRect/>
          </a:stretch>
        </p:blipFill>
        <p:spPr>
          <a:xfrm>
            <a:off x="5629819" y="2535569"/>
            <a:ext cx="664522" cy="664522"/>
          </a:xfrm>
          <a:prstGeom prst="rect">
            <a:avLst/>
          </a:prstGeom>
        </p:spPr>
      </p:pic>
      <p:pic>
        <p:nvPicPr>
          <p:cNvPr id="68" name="Google Shape;224;p23"/>
          <p:cNvPicPr preferRelativeResize="0"/>
          <p:nvPr/>
        </p:nvPicPr>
        <p:blipFill>
          <a:blip r:embed="rId6">
            <a:alphaModFix/>
          </a:blip>
          <a:stretch>
            <a:fillRect/>
          </a:stretch>
        </p:blipFill>
        <p:spPr>
          <a:xfrm>
            <a:off x="2687863" y="2539862"/>
            <a:ext cx="707392" cy="752872"/>
          </a:xfrm>
          <a:prstGeom prst="ellipse">
            <a:avLst/>
          </a:prstGeom>
          <a:ln>
            <a:noFill/>
          </a:ln>
          <a:effectLst>
            <a:softEdge rad="112500"/>
          </a:effectLst>
        </p:spPr>
      </p:pic>
      <p:pic>
        <p:nvPicPr>
          <p:cNvPr id="69" name="Google Shape;225;p23"/>
          <p:cNvPicPr preferRelativeResize="0"/>
          <p:nvPr/>
        </p:nvPicPr>
        <p:blipFill>
          <a:blip r:embed="rId7">
            <a:alphaModFix/>
          </a:blip>
          <a:stretch>
            <a:fillRect/>
          </a:stretch>
        </p:blipFill>
        <p:spPr>
          <a:xfrm>
            <a:off x="4027377" y="2542626"/>
            <a:ext cx="891132" cy="822160"/>
          </a:xfrm>
          <a:prstGeom prst="ellipse">
            <a:avLst/>
          </a:prstGeom>
          <a:ln>
            <a:noFill/>
          </a:ln>
          <a:effectLst>
            <a:softEdge rad="112500"/>
          </a:effectLst>
        </p:spPr>
      </p:pic>
      <p:pic>
        <p:nvPicPr>
          <p:cNvPr id="70" name="Google Shape;226;p23"/>
          <p:cNvPicPr preferRelativeResize="0"/>
          <p:nvPr/>
        </p:nvPicPr>
        <p:blipFill>
          <a:blip r:embed="rId8">
            <a:alphaModFix/>
          </a:blip>
          <a:stretch>
            <a:fillRect/>
          </a:stretch>
        </p:blipFill>
        <p:spPr>
          <a:xfrm>
            <a:off x="5673415" y="2624633"/>
            <a:ext cx="599790" cy="603670"/>
          </a:xfrm>
          <a:prstGeom prst="ellipse">
            <a:avLst/>
          </a:prstGeom>
          <a:ln>
            <a:noFill/>
          </a:ln>
          <a:effectLst>
            <a:softEdge rad="112500"/>
          </a:effectLst>
        </p:spPr>
      </p:pic>
      <p:sp>
        <p:nvSpPr>
          <p:cNvPr id="71" name="Google Shape;559;p46"/>
          <p:cNvSpPr txBox="1">
            <a:spLocks noGrp="1"/>
          </p:cNvSpPr>
          <p:nvPr>
            <p:ph type="subTitle" idx="13"/>
          </p:nvPr>
        </p:nvSpPr>
        <p:spPr>
          <a:xfrm>
            <a:off x="5186165" y="3364786"/>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Jira Board</a:t>
            </a:r>
            <a:r>
              <a:rPr lang="en" dirty="0"/>
              <a:t> </a:t>
            </a:r>
            <a:endParaRPr dirty="0"/>
          </a:p>
        </p:txBody>
      </p:sp>
      <p:sp>
        <p:nvSpPr>
          <p:cNvPr id="72" name="Google Shape;559;p46"/>
          <p:cNvSpPr txBox="1">
            <a:spLocks noGrp="1"/>
          </p:cNvSpPr>
          <p:nvPr>
            <p:ph type="subTitle" idx="13"/>
          </p:nvPr>
        </p:nvSpPr>
        <p:spPr>
          <a:xfrm>
            <a:off x="3557157" y="3368247"/>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GitHub</a:t>
            </a:r>
            <a:r>
              <a:rPr lang="en" dirty="0"/>
              <a:t> </a:t>
            </a:r>
            <a:endParaRPr dirty="0"/>
          </a:p>
        </p:txBody>
      </p:sp>
      <p:sp>
        <p:nvSpPr>
          <p:cNvPr id="73" name="Google Shape;559;p46"/>
          <p:cNvSpPr txBox="1">
            <a:spLocks noGrp="1"/>
          </p:cNvSpPr>
          <p:nvPr>
            <p:ph type="subTitle" idx="13"/>
          </p:nvPr>
        </p:nvSpPr>
        <p:spPr>
          <a:xfrm>
            <a:off x="2044791" y="3362584"/>
            <a:ext cx="1730192" cy="6998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VisualStudio Code </a:t>
            </a:r>
            <a:endParaRPr sz="2000" dirty="0"/>
          </a:p>
        </p:txBody>
      </p:sp>
      <p:sp>
        <p:nvSpPr>
          <p:cNvPr id="6" name="Google Shape;564;p46">
            <a:extLst>
              <a:ext uri="{FF2B5EF4-FFF2-40B4-BE49-F238E27FC236}">
                <a16:creationId xmlns:a16="http://schemas.microsoft.com/office/drawing/2014/main" id="{6F4C465E-D98A-AA5D-09C5-9A127991E6D1}"/>
              </a:ext>
            </a:extLst>
          </p:cNvPr>
          <p:cNvSpPr/>
          <p:nvPr/>
        </p:nvSpPr>
        <p:spPr>
          <a:xfrm>
            <a:off x="4273001" y="13378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8;p46">
            <a:extLst>
              <a:ext uri="{FF2B5EF4-FFF2-40B4-BE49-F238E27FC236}">
                <a16:creationId xmlns:a16="http://schemas.microsoft.com/office/drawing/2014/main" id="{A1210036-B4AE-402F-F8D7-A20A0B1E03E3}"/>
              </a:ext>
            </a:extLst>
          </p:cNvPr>
          <p:cNvSpPr txBox="1">
            <a:spLocks/>
          </p:cNvSpPr>
          <p:nvPr/>
        </p:nvSpPr>
        <p:spPr>
          <a:xfrm>
            <a:off x="6698275" y="2065096"/>
            <a:ext cx="1661503" cy="4020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Flask</a:t>
            </a:r>
            <a:r>
              <a:rPr lang="en-US" dirty="0"/>
              <a:t> </a:t>
            </a:r>
          </a:p>
        </p:txBody>
      </p:sp>
      <p:pic>
        <p:nvPicPr>
          <p:cNvPr id="14" name="Picture 13">
            <a:extLst>
              <a:ext uri="{FF2B5EF4-FFF2-40B4-BE49-F238E27FC236}">
                <a16:creationId xmlns:a16="http://schemas.microsoft.com/office/drawing/2014/main" id="{A1E57170-D494-26C5-C765-7A0104DDFD22}"/>
              </a:ext>
            </a:extLst>
          </p:cNvPr>
          <p:cNvPicPr>
            <a:picLocks noChangeAspect="1"/>
          </p:cNvPicPr>
          <p:nvPr/>
        </p:nvPicPr>
        <p:blipFill>
          <a:blip r:embed="rId4"/>
          <a:stretch>
            <a:fillRect/>
          </a:stretch>
        </p:blipFill>
        <p:spPr>
          <a:xfrm>
            <a:off x="7152126" y="2551665"/>
            <a:ext cx="667512" cy="667512"/>
          </a:xfrm>
          <a:prstGeom prst="rect">
            <a:avLst/>
          </a:prstGeom>
        </p:spPr>
      </p:pic>
      <p:sp>
        <p:nvSpPr>
          <p:cNvPr id="17" name="Google Shape;559;p46">
            <a:extLst>
              <a:ext uri="{FF2B5EF4-FFF2-40B4-BE49-F238E27FC236}">
                <a16:creationId xmlns:a16="http://schemas.microsoft.com/office/drawing/2014/main" id="{426DB8A4-A369-99E2-3F2C-B3DB342D778C}"/>
              </a:ext>
            </a:extLst>
          </p:cNvPr>
          <p:cNvSpPr txBox="1">
            <a:spLocks/>
          </p:cNvSpPr>
          <p:nvPr/>
        </p:nvSpPr>
        <p:spPr>
          <a:xfrm>
            <a:off x="6661170" y="3361325"/>
            <a:ext cx="1735711" cy="42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Anaconda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9"/>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5" name="Picture 4" descr="A green drawing of a curved object&#10;&#10;Description automatically generated">
            <a:extLst>
              <a:ext uri="{FF2B5EF4-FFF2-40B4-BE49-F238E27FC236}">
                <a16:creationId xmlns:a16="http://schemas.microsoft.com/office/drawing/2014/main" id="{86255546-ACC0-F4CF-68DF-828900B7C051}"/>
              </a:ext>
            </a:extLst>
          </p:cNvPr>
          <p:cNvPicPr>
            <a:picLocks noChangeAspect="1"/>
          </p:cNvPicPr>
          <p:nvPr/>
        </p:nvPicPr>
        <p:blipFill>
          <a:blip r:embed="rId10"/>
          <a:stretch>
            <a:fillRect/>
          </a:stretch>
        </p:blipFill>
        <p:spPr>
          <a:xfrm>
            <a:off x="7226284" y="1396513"/>
            <a:ext cx="444448" cy="470288"/>
          </a:xfrm>
          <a:prstGeom prst="rect">
            <a:avLst/>
          </a:prstGeom>
        </p:spPr>
      </p:pic>
      <p:pic>
        <p:nvPicPr>
          <p:cNvPr id="11" name="Picture 10" descr="A green feather with a square&#10;&#10;Description automatically generated">
            <a:extLst>
              <a:ext uri="{FF2B5EF4-FFF2-40B4-BE49-F238E27FC236}">
                <a16:creationId xmlns:a16="http://schemas.microsoft.com/office/drawing/2014/main" id="{7828ED37-0D50-5991-AE5F-CAB8588541DF}"/>
              </a:ext>
            </a:extLst>
          </p:cNvPr>
          <p:cNvPicPr>
            <a:picLocks noChangeAspect="1"/>
          </p:cNvPicPr>
          <p:nvPr/>
        </p:nvPicPr>
        <p:blipFill>
          <a:blip r:embed="rId11"/>
          <a:stretch>
            <a:fillRect/>
          </a:stretch>
        </p:blipFill>
        <p:spPr>
          <a:xfrm>
            <a:off x="1284687" y="2650637"/>
            <a:ext cx="441066" cy="466709"/>
          </a:xfrm>
          <a:prstGeom prst="rect">
            <a:avLst/>
          </a:prstGeom>
        </p:spPr>
      </p:pic>
      <p:pic>
        <p:nvPicPr>
          <p:cNvPr id="15" name="Picture 14" descr="A green snake logo&#10;&#10;Description automatically generated">
            <a:extLst>
              <a:ext uri="{FF2B5EF4-FFF2-40B4-BE49-F238E27FC236}">
                <a16:creationId xmlns:a16="http://schemas.microsoft.com/office/drawing/2014/main" id="{F5FC6EFD-ABE3-3933-C707-21DE11BB0E8C}"/>
              </a:ext>
            </a:extLst>
          </p:cNvPr>
          <p:cNvPicPr>
            <a:picLocks noChangeAspect="1"/>
          </p:cNvPicPr>
          <p:nvPr/>
        </p:nvPicPr>
        <p:blipFill>
          <a:blip r:embed="rId12"/>
          <a:stretch>
            <a:fillRect/>
          </a:stretch>
        </p:blipFill>
        <p:spPr>
          <a:xfrm>
            <a:off x="1305157" y="1433494"/>
            <a:ext cx="428310" cy="453212"/>
          </a:xfrm>
          <a:prstGeom prst="rect">
            <a:avLst/>
          </a:prstGeom>
        </p:spPr>
      </p:pic>
      <p:pic>
        <p:nvPicPr>
          <p:cNvPr id="20" name="Picture 19" descr="A green and white logo&#10;&#10;Description automatically generated">
            <a:extLst>
              <a:ext uri="{FF2B5EF4-FFF2-40B4-BE49-F238E27FC236}">
                <a16:creationId xmlns:a16="http://schemas.microsoft.com/office/drawing/2014/main" id="{DBDB445D-F212-09F6-D4AC-0EFE04F478D6}"/>
              </a:ext>
            </a:extLst>
          </p:cNvPr>
          <p:cNvPicPr>
            <a:picLocks noChangeAspect="1"/>
          </p:cNvPicPr>
          <p:nvPr/>
        </p:nvPicPr>
        <p:blipFill>
          <a:blip r:embed="rId13"/>
          <a:stretch>
            <a:fillRect/>
          </a:stretch>
        </p:blipFill>
        <p:spPr>
          <a:xfrm>
            <a:off x="4393681" y="1446545"/>
            <a:ext cx="412584" cy="436571"/>
          </a:xfrm>
          <a:prstGeom prst="rect">
            <a:avLst/>
          </a:prstGeom>
        </p:spPr>
      </p:pic>
      <p:pic>
        <p:nvPicPr>
          <p:cNvPr id="23" name="Picture 22">
            <a:extLst>
              <a:ext uri="{FF2B5EF4-FFF2-40B4-BE49-F238E27FC236}">
                <a16:creationId xmlns:a16="http://schemas.microsoft.com/office/drawing/2014/main" id="{3021227F-4D2F-2CEC-23EC-10ECAB41FFE2}"/>
              </a:ext>
            </a:extLst>
          </p:cNvPr>
          <p:cNvPicPr>
            <a:picLocks noChangeAspect="1"/>
          </p:cNvPicPr>
          <p:nvPr/>
        </p:nvPicPr>
        <p:blipFill>
          <a:blip r:embed="rId14"/>
          <a:stretch>
            <a:fillRect/>
          </a:stretch>
        </p:blipFill>
        <p:spPr>
          <a:xfrm>
            <a:off x="7253815" y="2644122"/>
            <a:ext cx="464134" cy="491119"/>
          </a:xfrm>
          <a:prstGeom prst="rect">
            <a:avLst/>
          </a:prstGeom>
        </p:spPr>
      </p:pic>
    </p:spTree>
    <p:extLst>
      <p:ext uri="{BB962C8B-B14F-4D97-AF65-F5344CB8AC3E}">
        <p14:creationId xmlns:p14="http://schemas.microsoft.com/office/powerpoint/2010/main" val="3504529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720000" y="764345"/>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760740" y="844789"/>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994189" y="971913"/>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F5274E52-843E-F4CD-08E6-28F3D0F88649}"/>
              </a:ext>
            </a:extLst>
          </p:cNvPr>
          <p:cNvSpPr>
            <a:spLocks noGrp="1"/>
          </p:cNvSpPr>
          <p:nvPr>
            <p:ph type="subTitle" idx="7"/>
          </p:nvPr>
        </p:nvSpPr>
        <p:spPr>
          <a:xfrm>
            <a:off x="2528037" y="2493083"/>
            <a:ext cx="1449984" cy="506375"/>
          </a:xfrm>
        </p:spPr>
        <p:txBody>
          <a:bodyPr/>
          <a:lstStyle/>
          <a:p>
            <a:pPr marL="139700" indent="0" algn="l"/>
            <a:r>
              <a:rPr lang="en-US" sz="1600" dirty="0" err="1"/>
              <a:t>Tensorflow</a:t>
            </a:r>
            <a:r>
              <a:rPr lang="en-US" sz="1600" dirty="0"/>
              <a:t> </a:t>
            </a:r>
          </a:p>
        </p:txBody>
      </p:sp>
      <p:sp>
        <p:nvSpPr>
          <p:cNvPr id="31" name="Google Shape;564;p46">
            <a:extLst>
              <a:ext uri="{FF2B5EF4-FFF2-40B4-BE49-F238E27FC236}">
                <a16:creationId xmlns:a16="http://schemas.microsoft.com/office/drawing/2014/main" id="{5D752F62-F4CE-E28E-E8C3-72632FCFF49D}"/>
              </a:ext>
            </a:extLst>
          </p:cNvPr>
          <p:cNvSpPr/>
          <p:nvPr/>
        </p:nvSpPr>
        <p:spPr>
          <a:xfrm>
            <a:off x="2887709" y="1791497"/>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564;p46">
            <a:extLst>
              <a:ext uri="{FF2B5EF4-FFF2-40B4-BE49-F238E27FC236}">
                <a16:creationId xmlns:a16="http://schemas.microsoft.com/office/drawing/2014/main" id="{E5E12A1F-5681-FE4E-C519-1ED0172595ED}"/>
              </a:ext>
            </a:extLst>
          </p:cNvPr>
          <p:cNvSpPr/>
          <p:nvPr/>
        </p:nvSpPr>
        <p:spPr>
          <a:xfrm>
            <a:off x="4305679" y="1790016"/>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564;p46">
            <a:extLst>
              <a:ext uri="{FF2B5EF4-FFF2-40B4-BE49-F238E27FC236}">
                <a16:creationId xmlns:a16="http://schemas.microsoft.com/office/drawing/2014/main" id="{8C01620D-9291-E77D-4CA9-777E1C68A5A6}"/>
              </a:ext>
            </a:extLst>
          </p:cNvPr>
          <p:cNvSpPr/>
          <p:nvPr/>
        </p:nvSpPr>
        <p:spPr>
          <a:xfrm>
            <a:off x="5723649" y="1820430"/>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Subtitle 26">
            <a:extLst>
              <a:ext uri="{FF2B5EF4-FFF2-40B4-BE49-F238E27FC236}">
                <a16:creationId xmlns:a16="http://schemas.microsoft.com/office/drawing/2014/main" id="{9F822F78-ADF3-FBAC-2F9E-1C7033C201CB}"/>
              </a:ext>
            </a:extLst>
          </p:cNvPr>
          <p:cNvSpPr txBox="1">
            <a:spLocks/>
          </p:cNvSpPr>
          <p:nvPr/>
        </p:nvSpPr>
        <p:spPr>
          <a:xfrm>
            <a:off x="4031930" y="2493083"/>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a:t>Scikit Learn</a:t>
            </a:r>
          </a:p>
        </p:txBody>
      </p:sp>
      <p:sp>
        <p:nvSpPr>
          <p:cNvPr id="52" name="Subtitle 26">
            <a:extLst>
              <a:ext uri="{FF2B5EF4-FFF2-40B4-BE49-F238E27FC236}">
                <a16:creationId xmlns:a16="http://schemas.microsoft.com/office/drawing/2014/main" id="{822BFE6D-C163-C425-80C7-BAC042631515}"/>
              </a:ext>
            </a:extLst>
          </p:cNvPr>
          <p:cNvSpPr txBox="1">
            <a:spLocks/>
          </p:cNvSpPr>
          <p:nvPr/>
        </p:nvSpPr>
        <p:spPr>
          <a:xfrm>
            <a:off x="5664795" y="2470725"/>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Keras</a:t>
            </a:r>
            <a:endParaRPr lang="en-US" sz="1600" dirty="0"/>
          </a:p>
        </p:txBody>
      </p:sp>
      <p:pic>
        <p:nvPicPr>
          <p:cNvPr id="4" name="Picture 3" descr="A green logo with a white background&#10;&#10;Description automatically generated">
            <a:extLst>
              <a:ext uri="{FF2B5EF4-FFF2-40B4-BE49-F238E27FC236}">
                <a16:creationId xmlns:a16="http://schemas.microsoft.com/office/drawing/2014/main" id="{E32A7ECD-D8DD-5B38-8BBA-AEB6A9CEAE2F}"/>
              </a:ext>
            </a:extLst>
          </p:cNvPr>
          <p:cNvPicPr>
            <a:picLocks noChangeAspect="1"/>
          </p:cNvPicPr>
          <p:nvPr/>
        </p:nvPicPr>
        <p:blipFill>
          <a:blip r:embed="rId4"/>
          <a:stretch>
            <a:fillRect/>
          </a:stretch>
        </p:blipFill>
        <p:spPr>
          <a:xfrm>
            <a:off x="3011094" y="1909544"/>
            <a:ext cx="483870" cy="512002"/>
          </a:xfrm>
          <a:prstGeom prst="rect">
            <a:avLst/>
          </a:prstGeom>
        </p:spPr>
      </p:pic>
      <p:pic>
        <p:nvPicPr>
          <p:cNvPr id="6" name="Picture 5" descr="A white letter on a green square&#10;&#10;Description automatically generated">
            <a:extLst>
              <a:ext uri="{FF2B5EF4-FFF2-40B4-BE49-F238E27FC236}">
                <a16:creationId xmlns:a16="http://schemas.microsoft.com/office/drawing/2014/main" id="{F3E0E4C9-8A50-B33B-E3ED-DAB40985590A}"/>
              </a:ext>
            </a:extLst>
          </p:cNvPr>
          <p:cNvPicPr>
            <a:picLocks noChangeAspect="1"/>
          </p:cNvPicPr>
          <p:nvPr/>
        </p:nvPicPr>
        <p:blipFill>
          <a:blip r:embed="rId5"/>
          <a:stretch>
            <a:fillRect/>
          </a:stretch>
        </p:blipFill>
        <p:spPr>
          <a:xfrm>
            <a:off x="5848009" y="1909544"/>
            <a:ext cx="508607" cy="538177"/>
          </a:xfrm>
          <a:prstGeom prst="rect">
            <a:avLst/>
          </a:prstGeom>
        </p:spPr>
      </p:pic>
      <p:pic>
        <p:nvPicPr>
          <p:cNvPr id="2" name="Picture 1" descr="A green circle with white text&#10;&#10;Description automatically generated">
            <a:extLst>
              <a:ext uri="{FF2B5EF4-FFF2-40B4-BE49-F238E27FC236}">
                <a16:creationId xmlns:a16="http://schemas.microsoft.com/office/drawing/2014/main" id="{475601C4-D41C-4E55-B342-AF645FADE64B}"/>
              </a:ext>
            </a:extLst>
          </p:cNvPr>
          <p:cNvPicPr>
            <a:picLocks noChangeAspect="1"/>
          </p:cNvPicPr>
          <p:nvPr/>
        </p:nvPicPr>
        <p:blipFill>
          <a:blip r:embed="rId6"/>
          <a:stretch>
            <a:fillRect/>
          </a:stretch>
        </p:blipFill>
        <p:spPr>
          <a:xfrm>
            <a:off x="4381695" y="1973115"/>
            <a:ext cx="567341" cy="411033"/>
          </a:xfrm>
          <a:prstGeom prst="rect">
            <a:avLst/>
          </a:prstGeom>
        </p:spPr>
      </p:pic>
    </p:spTree>
    <p:extLst>
      <p:ext uri="{BB962C8B-B14F-4D97-AF65-F5344CB8AC3E}">
        <p14:creationId xmlns:p14="http://schemas.microsoft.com/office/powerpoint/2010/main" val="2945384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448943" y="1259457"/>
            <a:ext cx="6047412" cy="3191774"/>
          </a:xfrm>
        </p:spPr>
        <p:txBody>
          <a:bodyPr anchor="ctr"/>
          <a:lstStyle/>
          <a:p>
            <a:pPr algn="l">
              <a:buFont typeface="Arial" panose="020B0604020202020204" pitchFamily="34" charset="0"/>
              <a:buChar char="•"/>
            </a:pPr>
            <a:r>
              <a:rPr lang="en-US" sz="1200" dirty="0" err="1">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MobileNet</a:t>
            </a: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 Models </a:t>
            </a:r>
            <a:r>
              <a:rPr lang="en-US" sz="1200" dirty="0">
                <a:latin typeface="Lato" panose="020F0502020204030203" pitchFamily="34" charset="0"/>
                <a:ea typeface="Lato" panose="020F0502020204030203" pitchFamily="34" charset="0"/>
                <a:cs typeface="Lato" panose="020F0502020204030203" pitchFamily="34" charset="0"/>
              </a:rPr>
              <a:t>are deep learning models optimized for mobile and edge devices. In our project, we used </a:t>
            </a:r>
            <a:r>
              <a:rPr lang="en-US" sz="1200" dirty="0" err="1">
                <a:latin typeface="Lato" panose="020F0502020204030203" pitchFamily="34" charset="0"/>
                <a:ea typeface="Lato" panose="020F0502020204030203" pitchFamily="34" charset="0"/>
                <a:cs typeface="Lato" panose="020F0502020204030203" pitchFamily="34" charset="0"/>
              </a:rPr>
              <a:t>MobileNet</a:t>
            </a:r>
            <a:r>
              <a:rPr lang="en-US" sz="1200" dirty="0">
                <a:latin typeface="Lato" panose="020F0502020204030203" pitchFamily="34" charset="0"/>
                <a:ea typeface="Lato" panose="020F0502020204030203" pitchFamily="34" charset="0"/>
                <a:cs typeface="Lato" panose="020F0502020204030203" pitchFamily="34" charset="0"/>
              </a:rPr>
              <a:t> for image recognition tasks, such as identifying identifying recipe and nutritional value of the food item from the uploaded image. </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K-Nearest Neighbors </a:t>
            </a:r>
            <a:r>
              <a:rPr lang="en-US" sz="1200" dirty="0">
                <a:latin typeface="Lato" panose="020F0502020204030203" pitchFamily="34" charset="0"/>
                <a:ea typeface="Lato" panose="020F0502020204030203" pitchFamily="34" charset="0"/>
                <a:cs typeface="Lato" panose="020F0502020204030203" pitchFamily="34" charset="0"/>
              </a:rPr>
              <a:t>is a simple, versatile machine-learning algorithm used for classification and regression. We used KNN to suggest recipes by finding the closest match to the uploaded image.</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3">
                    <a:lumMod val="50000"/>
                  </a:schemeClr>
                </a:solidFill>
                <a:latin typeface="Lato" panose="020F0502020204030203" pitchFamily="34" charset="0"/>
                <a:ea typeface="Lato" panose="020F0502020204030203" pitchFamily="34" charset="0"/>
                <a:cs typeface="Lato" panose="020F0502020204030203" pitchFamily="34" charset="0"/>
              </a:rPr>
              <a:t>VGG16</a:t>
            </a:r>
            <a:r>
              <a:rPr lang="en-US" sz="1200" dirty="0">
                <a:latin typeface="Lato" panose="020F0502020204030203" pitchFamily="34" charset="0"/>
                <a:ea typeface="Lato" panose="020F0502020204030203" pitchFamily="34" charset="0"/>
                <a:cs typeface="Lato" panose="020F0502020204030203" pitchFamily="34" charset="0"/>
              </a:rPr>
              <a:t> is a convolutional neural network model known for its effectiveness in image recognition. VGG16 was utilized for analyzing images of food to help with recipe generation.</a:t>
            </a: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82199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519311" y="1068999"/>
            <a:ext cx="5813141" cy="2331777"/>
          </a:xfrm>
        </p:spPr>
        <p:txBody>
          <a:bodyPr anchor="ctr"/>
          <a:lstStyle/>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Random Forest </a:t>
            </a:r>
            <a:r>
              <a:rPr lang="en-US" sz="1200" dirty="0">
                <a:latin typeface="Lato" panose="020F0502020204030203" pitchFamily="34" charset="0"/>
                <a:ea typeface="Lato" panose="020F0502020204030203" pitchFamily="34" charset="0"/>
                <a:cs typeface="Lato" panose="020F0502020204030203" pitchFamily="34" charset="0"/>
              </a:rPr>
              <a:t>is an ensemble learning method used for classification and regression. This algorithm is deployed to predict the nutritional values of uploaded items of food.</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Web Scraping </a:t>
            </a:r>
            <a:r>
              <a:rPr lang="en-US" sz="1200" dirty="0">
                <a:latin typeface="Lato" panose="020F0502020204030203" pitchFamily="34" charset="0"/>
                <a:ea typeface="Lato" panose="020F0502020204030203" pitchFamily="34" charset="0"/>
                <a:cs typeface="Lato" panose="020F0502020204030203" pitchFamily="34" charset="0"/>
              </a:rPr>
              <a:t>was used to gather recipes from the internet to find appropriate recipes and their nutritional values.</a:t>
            </a:r>
            <a:br>
              <a:rPr lang="en-US" sz="1200" dirty="0">
                <a:latin typeface="Lato" panose="020F0502020204030203" pitchFamily="34" charset="0"/>
                <a:ea typeface="Lato" panose="020F0502020204030203" pitchFamily="34" charset="0"/>
                <a:cs typeface="Lato" panose="020F0502020204030203" pitchFamily="34" charset="0"/>
              </a:rPr>
            </a:b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34183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44906" y="1081273"/>
            <a:ext cx="2305500" cy="394500"/>
          </a:xfrm>
          <a:prstGeom prst="rect">
            <a:avLst/>
          </a:prstGeom>
        </p:spPr>
        <p:txBody>
          <a:bodyPr spcFirstLastPara="1" wrap="square" lIns="91425" tIns="91425" rIns="91425" bIns="91425" anchor="b" anchorCtr="0">
            <a:noAutofit/>
          </a:bodyPr>
          <a:lstStyle/>
          <a:p>
            <a:pPr marL="0" lvl="0" indent="0"/>
            <a:r>
              <a:rPr lang="en-US" sz="2000" dirty="0"/>
              <a:t>Improvements from last feedback</a:t>
            </a:r>
            <a:endParaRPr lang="en-US" sz="1400" dirty="0"/>
          </a:p>
        </p:txBody>
      </p:sp>
      <p:sp>
        <p:nvSpPr>
          <p:cNvPr id="405" name="Google Shape;405;p37"/>
          <p:cNvSpPr txBox="1">
            <a:spLocks noGrp="1"/>
          </p:cNvSpPr>
          <p:nvPr>
            <p:ph type="subTitle" idx="13"/>
          </p:nvPr>
        </p:nvSpPr>
        <p:spPr>
          <a:xfrm>
            <a:off x="1976322" y="1693383"/>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Project Description</a:t>
            </a:r>
            <a:endParaRPr sz="2000" dirty="0"/>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8" name="Google Shape;410;p37"/>
          <p:cNvPicPr preferRelativeResize="0"/>
          <p:nvPr/>
        </p:nvPicPr>
        <p:blipFill rotWithShape="1">
          <a:blip r:embed="rId3">
            <a:alphaModFix/>
          </a:blip>
          <a:srcRect t="49657"/>
          <a:stretch/>
        </p:blipFill>
        <p:spPr>
          <a:xfrm>
            <a:off x="906383" y="2257041"/>
            <a:ext cx="933022" cy="575520"/>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0" name="Google Shape;410;p37"/>
          <p:cNvPicPr preferRelativeResize="0"/>
          <p:nvPr/>
        </p:nvPicPr>
        <p:blipFill rotWithShape="1">
          <a:blip r:embed="rId3">
            <a:alphaModFix/>
          </a:blip>
          <a:srcRect t="49657"/>
          <a:stretch/>
        </p:blipFill>
        <p:spPr>
          <a:xfrm>
            <a:off x="4336623" y="3647794"/>
            <a:ext cx="859712" cy="561559"/>
          </a:xfrm>
          <a:prstGeom prst="rect">
            <a:avLst/>
          </a:prstGeom>
          <a:noFill/>
          <a:ln>
            <a:noFill/>
          </a:ln>
        </p:spPr>
      </p:pic>
      <p:pic>
        <p:nvPicPr>
          <p:cNvPr id="31" name="Google Shape;410;p37"/>
          <p:cNvPicPr preferRelativeResize="0"/>
          <p:nvPr/>
        </p:nvPicPr>
        <p:blipFill rotWithShape="1">
          <a:blip r:embed="rId3">
            <a:alphaModFix/>
          </a:blip>
          <a:srcRect t="49657"/>
          <a:stretch/>
        </p:blipFill>
        <p:spPr>
          <a:xfrm>
            <a:off x="4321610" y="2995948"/>
            <a:ext cx="850711" cy="485569"/>
          </a:xfrm>
          <a:prstGeom prst="rect">
            <a:avLst/>
          </a:prstGeom>
          <a:noFill/>
          <a:ln>
            <a:noFill/>
          </a:ln>
        </p:spPr>
      </p:pic>
      <p:pic>
        <p:nvPicPr>
          <p:cNvPr id="32" name="Google Shape;410;p37"/>
          <p:cNvPicPr preferRelativeResize="0"/>
          <p:nvPr/>
        </p:nvPicPr>
        <p:blipFill rotWithShape="1">
          <a:blip r:embed="rId3">
            <a:alphaModFix/>
          </a:blip>
          <a:srcRect t="49657"/>
          <a:stretch/>
        </p:blipFill>
        <p:spPr>
          <a:xfrm>
            <a:off x="4336623" y="2283155"/>
            <a:ext cx="856020" cy="508748"/>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04</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5" name="Google Shape;410;p37"/>
          <p:cNvPicPr preferRelativeResize="0"/>
          <p:nvPr/>
        </p:nvPicPr>
        <p:blipFill rotWithShape="1">
          <a:blip r:embed="rId3">
            <a:alphaModFix/>
          </a:blip>
          <a:srcRect t="49657"/>
          <a:stretch/>
        </p:blipFill>
        <p:spPr>
          <a:xfrm>
            <a:off x="906383" y="2905998"/>
            <a:ext cx="933022" cy="575520"/>
          </a:xfrm>
          <a:prstGeom prst="rect">
            <a:avLst/>
          </a:prstGeom>
          <a:noFill/>
          <a:ln>
            <a:noFill/>
          </a:ln>
        </p:spPr>
      </p:pic>
      <p:pic>
        <p:nvPicPr>
          <p:cNvPr id="36" name="Google Shape;410;p37"/>
          <p:cNvPicPr preferRelativeResize="0"/>
          <p:nvPr/>
        </p:nvPicPr>
        <p:blipFill rotWithShape="1">
          <a:blip r:embed="rId3">
            <a:alphaModFix/>
          </a:blip>
          <a:srcRect t="49657"/>
          <a:stretch/>
        </p:blipFill>
        <p:spPr>
          <a:xfrm>
            <a:off x="906383" y="3616697"/>
            <a:ext cx="933022" cy="575520"/>
          </a:xfrm>
          <a:prstGeom prst="rect">
            <a:avLst/>
          </a:prstGeom>
          <a:noFill/>
          <a:ln>
            <a:noFill/>
          </a:ln>
        </p:spPr>
      </p:pic>
      <p:sp>
        <p:nvSpPr>
          <p:cNvPr id="6" name="Rectangle 5"/>
          <p:cNvSpPr/>
          <p:nvPr/>
        </p:nvSpPr>
        <p:spPr>
          <a:xfrm>
            <a:off x="1065758" y="2267802"/>
            <a:ext cx="61427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
        <p:nvSpPr>
          <p:cNvPr id="7" name="Rectangle 6"/>
          <p:cNvSpPr/>
          <p:nvPr/>
        </p:nvSpPr>
        <p:spPr>
          <a:xfrm>
            <a:off x="4490603" y="2288040"/>
            <a:ext cx="595035"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06</a:t>
            </a:r>
          </a:p>
        </p:txBody>
      </p:sp>
      <p:sp>
        <p:nvSpPr>
          <p:cNvPr id="8" name="Rectangle 7"/>
          <p:cNvSpPr/>
          <p:nvPr/>
        </p:nvSpPr>
        <p:spPr>
          <a:xfrm>
            <a:off x="1072170" y="2929604"/>
            <a:ext cx="607859"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07</a:t>
            </a:r>
          </a:p>
          <a:p>
            <a:pPr lvl="0" algn="ctr"/>
            <a:endParaRPr lang="en" dirty="0"/>
          </a:p>
        </p:txBody>
      </p:sp>
      <p:sp>
        <p:nvSpPr>
          <p:cNvPr id="9" name="Rectangle 8"/>
          <p:cNvSpPr/>
          <p:nvPr/>
        </p:nvSpPr>
        <p:spPr>
          <a:xfrm>
            <a:off x="4469764" y="3010747"/>
            <a:ext cx="593431"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08</a:t>
            </a:r>
          </a:p>
        </p:txBody>
      </p:sp>
      <p:sp>
        <p:nvSpPr>
          <p:cNvPr id="10" name="Rectangle 9"/>
          <p:cNvSpPr/>
          <p:nvPr/>
        </p:nvSpPr>
        <p:spPr>
          <a:xfrm>
            <a:off x="1056139" y="3638219"/>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11" name="Rectangle 10"/>
          <p:cNvSpPr/>
          <p:nvPr/>
        </p:nvSpPr>
        <p:spPr>
          <a:xfrm>
            <a:off x="4477953" y="3653608"/>
            <a:ext cx="546643" cy="523220"/>
          </a:xfrm>
          <a:prstGeom prst="rect">
            <a:avLst/>
          </a:prstGeom>
        </p:spPr>
        <p:txBody>
          <a:bodyPr wrap="square">
            <a:spAutoFit/>
          </a:bodyPr>
          <a:lstStyle/>
          <a:p>
            <a:pPr lvl="0" algn="ctr">
              <a:buClr>
                <a:srgbClr val="CB2127"/>
              </a:buClr>
              <a:buSzPts val="3000"/>
            </a:pPr>
            <a:r>
              <a:rPr lang="en" sz="2800" dirty="0">
                <a:solidFill>
                  <a:srgbClr val="FEE0C4"/>
                </a:solidFill>
                <a:latin typeface="Averia Serif Libre"/>
                <a:sym typeface="Averia Serif Libre"/>
              </a:rPr>
              <a:t>10</a:t>
            </a:r>
          </a:p>
        </p:txBody>
      </p:sp>
      <p:sp>
        <p:nvSpPr>
          <p:cNvPr id="37" name="Google Shape;404;p37"/>
          <p:cNvSpPr txBox="1">
            <a:spLocks noGrp="1"/>
          </p:cNvSpPr>
          <p:nvPr>
            <p:ph type="subTitle" idx="9"/>
          </p:nvPr>
        </p:nvSpPr>
        <p:spPr>
          <a:xfrm>
            <a:off x="5401894" y="2013739"/>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 Members Roles and Responsibilities</a:t>
            </a:r>
            <a:endParaRPr sz="2000" dirty="0"/>
          </a:p>
        </p:txBody>
      </p:sp>
      <p:sp>
        <p:nvSpPr>
          <p:cNvPr id="38" name="Google Shape;404;p37"/>
          <p:cNvSpPr txBox="1">
            <a:spLocks noGrp="1"/>
          </p:cNvSpPr>
          <p:nvPr>
            <p:ph type="subTitle" idx="9"/>
          </p:nvPr>
        </p:nvSpPr>
        <p:spPr>
          <a:xfrm>
            <a:off x="2046116" y="2579793"/>
            <a:ext cx="2330632"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Teamworking Agreement</a:t>
            </a:r>
          </a:p>
        </p:txBody>
      </p:sp>
      <p:sp>
        <p:nvSpPr>
          <p:cNvPr id="27" name="Google Shape;404;p37"/>
          <p:cNvSpPr txBox="1">
            <a:spLocks noGrp="1"/>
          </p:cNvSpPr>
          <p:nvPr>
            <p:ph type="subTitle" idx="9"/>
          </p:nvPr>
        </p:nvSpPr>
        <p:spPr>
          <a:xfrm>
            <a:off x="5401894" y="2443824"/>
            <a:ext cx="1721260" cy="400111"/>
          </a:xfrm>
          <a:prstGeom prst="rect">
            <a:avLst/>
          </a:prstGeom>
        </p:spPr>
        <p:txBody>
          <a:bodyPr spcFirstLastPara="1" wrap="square" lIns="91425" tIns="91425" rIns="91425" bIns="91425" anchor="b" anchorCtr="0">
            <a:noAutofit/>
          </a:bodyPr>
          <a:lstStyle/>
          <a:p>
            <a:pPr marL="0" lvl="0" indent="0"/>
            <a:r>
              <a:rPr lang="en-US" sz="2000" dirty="0"/>
              <a:t>Personas</a:t>
            </a:r>
            <a:endParaRPr sz="1400" dirty="0"/>
          </a:p>
        </p:txBody>
      </p:sp>
      <p:sp>
        <p:nvSpPr>
          <p:cNvPr id="39" name="Google Shape;404;p37"/>
          <p:cNvSpPr txBox="1">
            <a:spLocks noGrp="1"/>
          </p:cNvSpPr>
          <p:nvPr>
            <p:ph type="subTitle" idx="9"/>
          </p:nvPr>
        </p:nvSpPr>
        <p:spPr>
          <a:xfrm>
            <a:off x="2109851" y="3139467"/>
            <a:ext cx="173852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MVP</a:t>
            </a:r>
            <a:endParaRPr sz="2000" dirty="0"/>
          </a:p>
        </p:txBody>
      </p:sp>
      <p:sp>
        <p:nvSpPr>
          <p:cNvPr id="40" name="Google Shape;404;p37"/>
          <p:cNvSpPr txBox="1">
            <a:spLocks noGrp="1"/>
          </p:cNvSpPr>
          <p:nvPr>
            <p:ph type="subTitle" idx="9"/>
          </p:nvPr>
        </p:nvSpPr>
        <p:spPr>
          <a:xfrm>
            <a:off x="5355980" y="4384493"/>
            <a:ext cx="171566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User Stories</a:t>
            </a:r>
            <a:endParaRPr sz="2000" dirty="0"/>
          </a:p>
        </p:txBody>
      </p:sp>
      <p:pic>
        <p:nvPicPr>
          <p:cNvPr id="43" name="Google Shape;410;p37"/>
          <p:cNvPicPr preferRelativeResize="0"/>
          <p:nvPr/>
        </p:nvPicPr>
        <p:blipFill rotWithShape="1">
          <a:blip r:embed="rId3">
            <a:alphaModFix/>
          </a:blip>
          <a:srcRect t="49657"/>
          <a:stretch/>
        </p:blipFill>
        <p:spPr>
          <a:xfrm>
            <a:off x="4316302" y="4321359"/>
            <a:ext cx="880033" cy="519255"/>
          </a:xfrm>
          <a:prstGeom prst="rect">
            <a:avLst/>
          </a:prstGeom>
          <a:noFill/>
          <a:ln>
            <a:noFill/>
          </a:ln>
        </p:spPr>
      </p:pic>
      <p:pic>
        <p:nvPicPr>
          <p:cNvPr id="44" name="Google Shape;410;p37"/>
          <p:cNvPicPr preferRelativeResize="0"/>
          <p:nvPr/>
        </p:nvPicPr>
        <p:blipFill rotWithShape="1">
          <a:blip r:embed="rId3">
            <a:alphaModFix/>
          </a:blip>
          <a:srcRect t="49657"/>
          <a:stretch/>
        </p:blipFill>
        <p:spPr>
          <a:xfrm>
            <a:off x="929127" y="4265095"/>
            <a:ext cx="933022" cy="575520"/>
          </a:xfrm>
          <a:prstGeom prst="rect">
            <a:avLst/>
          </a:prstGeom>
          <a:noFill/>
          <a:ln>
            <a:noFill/>
          </a:ln>
        </p:spPr>
      </p:pic>
      <p:sp>
        <p:nvSpPr>
          <p:cNvPr id="3" name="Rectangle 2"/>
          <p:cNvSpPr/>
          <p:nvPr/>
        </p:nvSpPr>
        <p:spPr>
          <a:xfrm>
            <a:off x="1118656" y="4275856"/>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
        <p:nvSpPr>
          <p:cNvPr id="12" name="Rectangle 11"/>
          <p:cNvSpPr/>
          <p:nvPr/>
        </p:nvSpPr>
        <p:spPr>
          <a:xfrm>
            <a:off x="4521861" y="4317325"/>
            <a:ext cx="532517"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12</a:t>
            </a:r>
          </a:p>
        </p:txBody>
      </p:sp>
      <p:sp>
        <p:nvSpPr>
          <p:cNvPr id="5" name="Google Shape;404;p37">
            <a:extLst>
              <a:ext uri="{FF2B5EF4-FFF2-40B4-BE49-F238E27FC236}">
                <a16:creationId xmlns:a16="http://schemas.microsoft.com/office/drawing/2014/main" id="{329B99E1-61B2-9BC4-6A5E-3D27BDD7C58F}"/>
              </a:ext>
            </a:extLst>
          </p:cNvPr>
          <p:cNvSpPr txBox="1">
            <a:spLocks/>
          </p:cNvSpPr>
          <p:nvPr/>
        </p:nvSpPr>
        <p:spPr>
          <a:xfrm>
            <a:off x="5401894" y="856188"/>
            <a:ext cx="1721260" cy="4001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Introduction</a:t>
            </a:r>
            <a:endParaRPr lang="en-US" sz="1400" dirty="0"/>
          </a:p>
        </p:txBody>
      </p:sp>
      <p:sp>
        <p:nvSpPr>
          <p:cNvPr id="13" name="Rectangle 12">
            <a:extLst>
              <a:ext uri="{FF2B5EF4-FFF2-40B4-BE49-F238E27FC236}">
                <a16:creationId xmlns:a16="http://schemas.microsoft.com/office/drawing/2014/main" id="{D0F89B70-A189-09D8-7180-813BDCA4C8E6}"/>
              </a:ext>
            </a:extLst>
          </p:cNvPr>
          <p:cNvSpPr/>
          <p:nvPr/>
        </p:nvSpPr>
        <p:spPr>
          <a:xfrm>
            <a:off x="5433694" y="3710150"/>
            <a:ext cx="1309974"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Diagrams</a:t>
            </a:r>
          </a:p>
        </p:txBody>
      </p:sp>
      <p:sp>
        <p:nvSpPr>
          <p:cNvPr id="2" name="Google Shape;404;p37">
            <a:extLst>
              <a:ext uri="{FF2B5EF4-FFF2-40B4-BE49-F238E27FC236}">
                <a16:creationId xmlns:a16="http://schemas.microsoft.com/office/drawing/2014/main" id="{35EAF04D-20B3-C8CE-ECBC-AEB7069A8163}"/>
              </a:ext>
            </a:extLst>
          </p:cNvPr>
          <p:cNvSpPr txBox="1">
            <a:spLocks/>
          </p:cNvSpPr>
          <p:nvPr/>
        </p:nvSpPr>
        <p:spPr>
          <a:xfrm>
            <a:off x="5355980" y="3191357"/>
            <a:ext cx="23055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a:t>Technologies and Languages</a:t>
            </a:r>
            <a:endParaRPr lang="en-US" sz="2000" dirty="0"/>
          </a:p>
        </p:txBody>
      </p:sp>
      <p:sp>
        <p:nvSpPr>
          <p:cNvPr id="4" name="Google Shape;405;p37">
            <a:extLst>
              <a:ext uri="{FF2B5EF4-FFF2-40B4-BE49-F238E27FC236}">
                <a16:creationId xmlns:a16="http://schemas.microsoft.com/office/drawing/2014/main" id="{995DDFAB-6432-0339-B6A5-91838ADC1CCE}"/>
              </a:ext>
            </a:extLst>
          </p:cNvPr>
          <p:cNvSpPr txBox="1">
            <a:spLocks/>
          </p:cNvSpPr>
          <p:nvPr/>
        </p:nvSpPr>
        <p:spPr>
          <a:xfrm>
            <a:off x="1976322" y="3773461"/>
            <a:ext cx="290706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Algorithms</a:t>
            </a:r>
          </a:p>
        </p:txBody>
      </p:sp>
      <p:sp>
        <p:nvSpPr>
          <p:cNvPr id="16" name="Google Shape;404;p37">
            <a:extLst>
              <a:ext uri="{FF2B5EF4-FFF2-40B4-BE49-F238E27FC236}">
                <a16:creationId xmlns:a16="http://schemas.microsoft.com/office/drawing/2014/main" id="{F750CA15-7B08-6D78-E56A-58E279274825}"/>
              </a:ext>
            </a:extLst>
          </p:cNvPr>
          <p:cNvSpPr txBox="1">
            <a:spLocks/>
          </p:cNvSpPr>
          <p:nvPr/>
        </p:nvSpPr>
        <p:spPr>
          <a:xfrm>
            <a:off x="2014645" y="4384493"/>
            <a:ext cx="192893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2 Recap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6802" y="724534"/>
            <a:ext cx="5719309" cy="1270500"/>
          </a:xfrm>
        </p:spPr>
        <p:txBody>
          <a:bodyPr/>
          <a:lstStyle/>
          <a:p>
            <a:r>
              <a:rPr lang="en-US" sz="6600" dirty="0"/>
              <a:t>Diagrams</a:t>
            </a:r>
          </a:p>
        </p:txBody>
      </p:sp>
      <p:sp>
        <p:nvSpPr>
          <p:cNvPr id="3" name="Subtitle 2"/>
          <p:cNvSpPr>
            <a:spLocks noGrp="1"/>
          </p:cNvSpPr>
          <p:nvPr>
            <p:ph type="subTitle" idx="1"/>
          </p:nvPr>
        </p:nvSpPr>
        <p:spPr>
          <a:xfrm>
            <a:off x="2414106" y="2011839"/>
            <a:ext cx="4304700" cy="1636501"/>
          </a:xfrm>
        </p:spPr>
        <p:txBody>
          <a:bodyPr/>
          <a:lstStyle/>
          <a:p>
            <a:pPr algn="l">
              <a:buFont typeface="Arial" panose="020B0604020202020204" pitchFamily="34" charset="0"/>
              <a:buChar char="•"/>
            </a:pPr>
            <a:r>
              <a:rPr lang="en-US" sz="1400" b="1" dirty="0">
                <a:solidFill>
                  <a:schemeClr val="accent5">
                    <a:lumMod val="75000"/>
                  </a:schemeClr>
                </a:solidFill>
              </a:rPr>
              <a:t>Architecture Diagram</a:t>
            </a:r>
          </a:p>
          <a:p>
            <a:pPr algn="l">
              <a:buFont typeface="Arial" panose="020B0604020202020204" pitchFamily="34" charset="0"/>
              <a:buChar char="•"/>
            </a:pPr>
            <a:r>
              <a:rPr lang="en-US" sz="1400" b="1" dirty="0">
                <a:solidFill>
                  <a:schemeClr val="accent5">
                    <a:lumMod val="75000"/>
                  </a:schemeClr>
                </a:solidFill>
              </a:rPr>
              <a:t>Context Diagram</a:t>
            </a:r>
          </a:p>
          <a:p>
            <a:pPr algn="l">
              <a:buFont typeface="Arial" panose="020B0604020202020204" pitchFamily="34" charset="0"/>
              <a:buChar char="•"/>
            </a:pPr>
            <a:r>
              <a:rPr lang="en-US" sz="1400" b="1" dirty="0">
                <a:solidFill>
                  <a:schemeClr val="accent5">
                    <a:lumMod val="75000"/>
                  </a:schemeClr>
                </a:solidFill>
              </a:rPr>
              <a:t>ER Diagram</a:t>
            </a:r>
          </a:p>
          <a:p>
            <a:pPr algn="l">
              <a:buFont typeface="Arial" panose="020B0604020202020204" pitchFamily="34" charset="0"/>
              <a:buChar char="•"/>
            </a:pPr>
            <a:r>
              <a:rPr lang="en-US" sz="1400" b="1" dirty="0">
                <a:solidFill>
                  <a:schemeClr val="accent5">
                    <a:lumMod val="75000"/>
                  </a:schemeClr>
                </a:solidFill>
              </a:rPr>
              <a:t>Sequence Diagram</a:t>
            </a:r>
          </a:p>
          <a:p>
            <a:pPr algn="l">
              <a:buFont typeface="Arial" panose="020B0604020202020204" pitchFamily="34" charset="0"/>
              <a:buChar char="•"/>
            </a:pPr>
            <a:r>
              <a:rPr lang="en-US" sz="1400" b="1" dirty="0">
                <a:solidFill>
                  <a:schemeClr val="accent5">
                    <a:lumMod val="75000"/>
                  </a:schemeClr>
                </a:solidFill>
              </a:rPr>
              <a:t>State Diagram</a:t>
            </a:r>
          </a:p>
          <a:p>
            <a:pPr algn="l">
              <a:buFont typeface="Arial" panose="020B0604020202020204" pitchFamily="34" charset="0"/>
              <a:buChar char="•"/>
            </a:pPr>
            <a:r>
              <a:rPr lang="en-US" sz="1400" b="1" dirty="0">
                <a:solidFill>
                  <a:schemeClr val="accent5">
                    <a:lumMod val="75000"/>
                  </a:schemeClr>
                </a:solidFill>
              </a:rPr>
              <a:t>Class Diagram</a:t>
            </a:r>
          </a:p>
        </p:txBody>
      </p:sp>
      <p:pic>
        <p:nvPicPr>
          <p:cNvPr id="4" name="Picture 3">
            <a:extLst>
              <a:ext uri="{FF2B5EF4-FFF2-40B4-BE49-F238E27FC236}">
                <a16:creationId xmlns:a16="http://schemas.microsoft.com/office/drawing/2014/main" id="{7E6B7238-68CB-5B05-5401-F1B795678B92}"/>
              </a:ext>
            </a:extLst>
          </p:cNvPr>
          <p:cNvPicPr>
            <a:picLocks noChangeAspect="1"/>
          </p:cNvPicPr>
          <p:nvPr/>
        </p:nvPicPr>
        <p:blipFill>
          <a:blip r:embed="rId2"/>
          <a:stretch>
            <a:fillRect/>
          </a:stretch>
        </p:blipFill>
        <p:spPr>
          <a:xfrm rot="21308555">
            <a:off x="1499447" y="883096"/>
            <a:ext cx="1168553" cy="829672"/>
          </a:xfrm>
          <a:prstGeom prst="rect">
            <a:avLst/>
          </a:prstGeom>
        </p:spPr>
      </p:pic>
      <p:sp>
        <p:nvSpPr>
          <p:cNvPr id="5" name="Rectangle 4">
            <a:extLst>
              <a:ext uri="{FF2B5EF4-FFF2-40B4-BE49-F238E27FC236}">
                <a16:creationId xmlns:a16="http://schemas.microsoft.com/office/drawing/2014/main" id="{F74D49BB-9A0C-5449-5BC9-67B5B1F77F29}"/>
              </a:ext>
            </a:extLst>
          </p:cNvPr>
          <p:cNvSpPr/>
          <p:nvPr/>
        </p:nvSpPr>
        <p:spPr>
          <a:xfrm rot="20558448">
            <a:off x="1780215" y="1058905"/>
            <a:ext cx="607019" cy="584775"/>
          </a:xfrm>
          <a:prstGeom prst="rect">
            <a:avLst/>
          </a:prstGeom>
        </p:spPr>
        <p:txBody>
          <a:bodyPr wrap="square">
            <a:spAutoFit/>
          </a:bodyPr>
          <a:lstStyle/>
          <a:p>
            <a:pPr lvl="0" algn="ctr">
              <a:buClr>
                <a:srgbClr val="CB2127"/>
              </a:buClr>
              <a:buSzPts val="3000"/>
            </a:pPr>
            <a:r>
              <a:rPr lang="en" sz="3200" dirty="0">
                <a:solidFill>
                  <a:srgbClr val="FEE0C4"/>
                </a:solidFill>
                <a:latin typeface="Averia Serif Libre"/>
                <a:sym typeface="Averia Serif Libre"/>
              </a:rPr>
              <a:t>10</a:t>
            </a:r>
          </a:p>
        </p:txBody>
      </p:sp>
    </p:spTree>
    <p:extLst>
      <p:ext uri="{BB962C8B-B14F-4D97-AF65-F5344CB8AC3E}">
        <p14:creationId xmlns:p14="http://schemas.microsoft.com/office/powerpoint/2010/main" val="69579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572" y="482441"/>
            <a:ext cx="6414989" cy="812285"/>
          </a:xfrm>
        </p:spPr>
        <p:txBody>
          <a:bodyPr/>
          <a:lstStyle/>
          <a:p>
            <a:r>
              <a:rPr lang="en-US" dirty="0"/>
              <a:t>Architecture Diagram</a:t>
            </a:r>
          </a:p>
        </p:txBody>
      </p:sp>
      <p:pic>
        <p:nvPicPr>
          <p:cNvPr id="6" name="Picture 5" descr="A diagram of a software process&#10;&#10;Description automatically generated">
            <a:extLst>
              <a:ext uri="{FF2B5EF4-FFF2-40B4-BE49-F238E27FC236}">
                <a16:creationId xmlns:a16="http://schemas.microsoft.com/office/drawing/2014/main" id="{1839A5F8-42CA-1649-BBA2-F6EE496589DF}"/>
              </a:ext>
            </a:extLst>
          </p:cNvPr>
          <p:cNvPicPr>
            <a:picLocks noChangeAspect="1"/>
          </p:cNvPicPr>
          <p:nvPr/>
        </p:nvPicPr>
        <p:blipFill>
          <a:blip r:embed="rId2"/>
          <a:stretch>
            <a:fillRect/>
          </a:stretch>
        </p:blipFill>
        <p:spPr>
          <a:xfrm>
            <a:off x="2973116" y="1036948"/>
            <a:ext cx="2553087" cy="4106552"/>
          </a:xfrm>
          <a:prstGeom prst="rect">
            <a:avLst/>
          </a:prstGeom>
        </p:spPr>
      </p:pic>
    </p:spTree>
    <p:extLst>
      <p:ext uri="{BB962C8B-B14F-4D97-AF65-F5344CB8AC3E}">
        <p14:creationId xmlns:p14="http://schemas.microsoft.com/office/powerpoint/2010/main" val="3918831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54" y="487558"/>
            <a:ext cx="7422292" cy="4558614"/>
          </a:xfrm>
          <a:prstGeom prst="rect">
            <a:avLst/>
          </a:prstGeom>
        </p:spPr>
      </p:pic>
      <p:sp>
        <p:nvSpPr>
          <p:cNvPr id="2" name="Title 1"/>
          <p:cNvSpPr>
            <a:spLocks noGrp="1"/>
          </p:cNvSpPr>
          <p:nvPr>
            <p:ph type="title"/>
          </p:nvPr>
        </p:nvSpPr>
        <p:spPr>
          <a:xfrm>
            <a:off x="2380566" y="0"/>
            <a:ext cx="4506265" cy="738354"/>
          </a:xfrm>
        </p:spPr>
        <p:txBody>
          <a:bodyPr/>
          <a:lstStyle/>
          <a:p>
            <a:r>
              <a:rPr lang="en-US" sz="3600" dirty="0"/>
              <a:t>Context Diagram</a:t>
            </a:r>
          </a:p>
        </p:txBody>
      </p:sp>
    </p:spTree>
    <p:extLst>
      <p:ext uri="{BB962C8B-B14F-4D97-AF65-F5344CB8AC3E}">
        <p14:creationId xmlns:p14="http://schemas.microsoft.com/office/powerpoint/2010/main" val="336810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7315" y="-90961"/>
            <a:ext cx="2727029" cy="646331"/>
          </a:xfrm>
          <a:prstGeom prst="rect">
            <a:avLst/>
          </a:prstGeom>
        </p:spPr>
        <p:txBody>
          <a:bodyPr wrap="none">
            <a:spAutoFit/>
          </a:bodyPr>
          <a:lstStyle/>
          <a:p>
            <a:r>
              <a:rPr lang="en-US" sz="3600" dirty="0">
                <a:solidFill>
                  <a:srgbClr val="CB2127"/>
                </a:solidFill>
                <a:latin typeface="Averia Serif Libre"/>
                <a:sym typeface="Averia Serif Libre"/>
              </a:rPr>
              <a:t>ER Diagram</a:t>
            </a:r>
            <a:endParaRPr lang="en-US" dirty="0"/>
          </a:p>
        </p:txBody>
      </p:sp>
      <p:pic>
        <p:nvPicPr>
          <p:cNvPr id="3" name="Picture 2" descr="A diagram of a data flow&#10;&#10;Description automatically generated with medium confidence">
            <a:extLst>
              <a:ext uri="{FF2B5EF4-FFF2-40B4-BE49-F238E27FC236}">
                <a16:creationId xmlns:a16="http://schemas.microsoft.com/office/drawing/2014/main" id="{E8502A5A-8EA0-A8B5-4D83-ED5B68F2ED15}"/>
              </a:ext>
            </a:extLst>
          </p:cNvPr>
          <p:cNvPicPr>
            <a:picLocks noChangeAspect="1"/>
          </p:cNvPicPr>
          <p:nvPr/>
        </p:nvPicPr>
        <p:blipFill>
          <a:blip r:embed="rId2"/>
          <a:stretch>
            <a:fillRect/>
          </a:stretch>
        </p:blipFill>
        <p:spPr>
          <a:xfrm>
            <a:off x="1477850" y="614995"/>
            <a:ext cx="6188299" cy="4237192"/>
          </a:xfrm>
          <a:prstGeom prst="rect">
            <a:avLst/>
          </a:prstGeom>
        </p:spPr>
      </p:pic>
    </p:spTree>
    <p:extLst>
      <p:ext uri="{BB962C8B-B14F-4D97-AF65-F5344CB8AC3E}">
        <p14:creationId xmlns:p14="http://schemas.microsoft.com/office/powerpoint/2010/main" val="4098832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4973" y="720027"/>
            <a:ext cx="7677664" cy="4225765"/>
          </a:xfrm>
          <a:prstGeom prst="rect">
            <a:avLst/>
          </a:prstGeom>
        </p:spPr>
      </p:pic>
      <p:sp>
        <p:nvSpPr>
          <p:cNvPr id="11" name="Rectangle 10"/>
          <p:cNvSpPr/>
          <p:nvPr/>
        </p:nvSpPr>
        <p:spPr>
          <a:xfrm>
            <a:off x="2646190" y="164412"/>
            <a:ext cx="4115229" cy="646331"/>
          </a:xfrm>
          <a:prstGeom prst="rect">
            <a:avLst/>
          </a:prstGeom>
        </p:spPr>
        <p:txBody>
          <a:bodyPr wrap="none">
            <a:spAutoFit/>
          </a:bodyPr>
          <a:lstStyle/>
          <a:p>
            <a:r>
              <a:rPr lang="en-US" sz="3600" dirty="0">
                <a:solidFill>
                  <a:srgbClr val="CB2127"/>
                </a:solidFill>
                <a:latin typeface="Averia Serif Libre"/>
                <a:sym typeface="Averia Serif Libre"/>
              </a:rPr>
              <a:t>Sequence Diagram</a:t>
            </a:r>
            <a:endParaRPr lang="en-US" dirty="0"/>
          </a:p>
        </p:txBody>
      </p:sp>
    </p:spTree>
    <p:extLst>
      <p:ext uri="{BB962C8B-B14F-4D97-AF65-F5344CB8AC3E}">
        <p14:creationId xmlns:p14="http://schemas.microsoft.com/office/powerpoint/2010/main" val="583517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71" t="4167" r="1947" b="2141"/>
          <a:stretch/>
        </p:blipFill>
        <p:spPr>
          <a:xfrm>
            <a:off x="1095632" y="324365"/>
            <a:ext cx="7051590" cy="4819135"/>
          </a:xfrm>
          <a:prstGeom prst="rect">
            <a:avLst/>
          </a:prstGeom>
        </p:spPr>
      </p:pic>
      <p:sp>
        <p:nvSpPr>
          <p:cNvPr id="6" name="Rectangle 5"/>
          <p:cNvSpPr/>
          <p:nvPr/>
        </p:nvSpPr>
        <p:spPr>
          <a:xfrm>
            <a:off x="3349603" y="-156864"/>
            <a:ext cx="2863284" cy="584775"/>
          </a:xfrm>
          <a:prstGeom prst="rect">
            <a:avLst/>
          </a:prstGeom>
        </p:spPr>
        <p:txBody>
          <a:bodyPr wrap="none">
            <a:spAutoFit/>
          </a:bodyPr>
          <a:lstStyle/>
          <a:p>
            <a:r>
              <a:rPr lang="en-US" sz="3200" dirty="0">
                <a:solidFill>
                  <a:srgbClr val="CB2127"/>
                </a:solidFill>
                <a:latin typeface="Averia Serif Libre"/>
                <a:sym typeface="Averia Serif Libre"/>
              </a:rPr>
              <a:t>State Diagram</a:t>
            </a:r>
            <a:endParaRPr lang="en-US" sz="1200" dirty="0"/>
          </a:p>
        </p:txBody>
      </p:sp>
    </p:spTree>
    <p:extLst>
      <p:ext uri="{BB962C8B-B14F-4D97-AF65-F5344CB8AC3E}">
        <p14:creationId xmlns:p14="http://schemas.microsoft.com/office/powerpoint/2010/main" val="4270010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Class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1164893" y="662846"/>
            <a:ext cx="7104610" cy="4407758"/>
          </a:xfrm>
          <a:prstGeom prst="rect">
            <a:avLst/>
          </a:prstGeom>
        </p:spPr>
      </p:pic>
      <p:sp>
        <p:nvSpPr>
          <p:cNvPr id="8" name="Title 1"/>
          <p:cNvSpPr>
            <a:spLocks noGrp="1"/>
          </p:cNvSpPr>
          <p:nvPr>
            <p:ph type="title"/>
          </p:nvPr>
        </p:nvSpPr>
        <p:spPr>
          <a:xfrm>
            <a:off x="2464065" y="90617"/>
            <a:ext cx="4506265" cy="738354"/>
          </a:xfrm>
        </p:spPr>
        <p:txBody>
          <a:bodyPr/>
          <a:lstStyle/>
          <a:p>
            <a:r>
              <a:rPr lang="en-US" sz="3600" dirty="0"/>
              <a:t>Class Diagram</a:t>
            </a:r>
          </a:p>
        </p:txBody>
      </p:sp>
    </p:spTree>
    <p:extLst>
      <p:ext uri="{BB962C8B-B14F-4D97-AF65-F5344CB8AC3E}">
        <p14:creationId xmlns:p14="http://schemas.microsoft.com/office/powerpoint/2010/main" val="454583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2 Recap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2651688" cy="369332"/>
          </a:xfrm>
          <a:prstGeom prst="rect">
            <a:avLst/>
          </a:prstGeom>
        </p:spPr>
        <p:txBody>
          <a:bodyPr wrap="none">
            <a:spAutoFit/>
          </a:bodyPr>
          <a:lstStyle/>
          <a:p>
            <a:r>
              <a:rPr lang="en" sz="1800" dirty="0">
                <a:solidFill>
                  <a:srgbClr val="CB2127"/>
                </a:solidFill>
                <a:latin typeface="Averia Serif Libre"/>
                <a:sym typeface="Averia Serif Libre"/>
              </a:rPr>
              <a:t>Sprint 2 (feb 15-mar 13)</a:t>
            </a:r>
            <a:endParaRPr lang="en-US" sz="1800" dirty="0"/>
          </a:p>
        </p:txBody>
      </p:sp>
      <p:pic>
        <p:nvPicPr>
          <p:cNvPr id="3" name="Picture 2" descr="A screenshot of a computer&#10;&#10;Description automatically generated">
            <a:extLst>
              <a:ext uri="{FF2B5EF4-FFF2-40B4-BE49-F238E27FC236}">
                <a16:creationId xmlns:a16="http://schemas.microsoft.com/office/drawing/2014/main" id="{476CB787-A6EA-E2E5-D1D2-3675A7A95271}"/>
              </a:ext>
            </a:extLst>
          </p:cNvPr>
          <p:cNvPicPr>
            <a:picLocks noChangeAspect="1"/>
          </p:cNvPicPr>
          <p:nvPr/>
        </p:nvPicPr>
        <p:blipFill>
          <a:blip r:embed="rId4"/>
          <a:stretch>
            <a:fillRect/>
          </a:stretch>
        </p:blipFill>
        <p:spPr>
          <a:xfrm>
            <a:off x="1039401" y="1272549"/>
            <a:ext cx="6771099" cy="3622142"/>
          </a:xfrm>
          <a:prstGeom prst="rect">
            <a:avLst/>
          </a:prstGeom>
        </p:spPr>
      </p:pic>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5"/>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63103" y="382295"/>
            <a:ext cx="46038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2 Recap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2452916" cy="369332"/>
          </a:xfrm>
          <a:prstGeom prst="rect">
            <a:avLst/>
          </a:prstGeom>
        </p:spPr>
        <p:txBody>
          <a:bodyPr wrap="none">
            <a:spAutoFit/>
          </a:bodyPr>
          <a:lstStyle/>
          <a:p>
            <a:r>
              <a:rPr lang="en" sz="1800" dirty="0">
                <a:solidFill>
                  <a:srgbClr val="CB2127"/>
                </a:solidFill>
                <a:latin typeface="Averia Serif Libre"/>
                <a:sym typeface="Averia Serif Libre"/>
              </a:rPr>
              <a:t>Sprint 2 (Feb 15-Mar 13)</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63103" y="382295"/>
            <a:ext cx="46038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
        <p:nvSpPr>
          <p:cNvPr id="7" name="TextBox 6">
            <a:extLst>
              <a:ext uri="{FF2B5EF4-FFF2-40B4-BE49-F238E27FC236}">
                <a16:creationId xmlns:a16="http://schemas.microsoft.com/office/drawing/2014/main" id="{EAEE9CB0-94D6-CC12-649E-815647A03BEE}"/>
              </a:ext>
            </a:extLst>
          </p:cNvPr>
          <p:cNvSpPr txBox="1"/>
          <p:nvPr/>
        </p:nvSpPr>
        <p:spPr>
          <a:xfrm>
            <a:off x="1190627" y="1386194"/>
            <a:ext cx="6029324" cy="1169551"/>
          </a:xfrm>
          <a:prstGeom prst="rect">
            <a:avLst/>
          </a:prstGeom>
          <a:noFill/>
        </p:spPr>
        <p:txBody>
          <a:bodyPr wrap="square" rtlCol="0" anchor="ctr">
            <a:spAutoFit/>
          </a:bodyPr>
          <a:lstStyle/>
          <a:p>
            <a:pPr marL="285750" indent="-285750">
              <a:buFont typeface="Arial" panose="020B0604020202020204" pitchFamily="34" charset="0"/>
              <a:buChar char="•"/>
            </a:pPr>
            <a:r>
              <a:rPr lang="en-US" dirty="0">
                <a:solidFill>
                  <a:schemeClr val="accent3">
                    <a:lumMod val="50000"/>
                  </a:schemeClr>
                </a:solidFill>
              </a:rPr>
              <a:t>We’ve worked on User Stories, Acceptance Criteria, Test cases, and UML Diagrams, and we also started working on building our MVP.</a:t>
            </a:r>
          </a:p>
          <a:p>
            <a:endParaRPr lang="en-US" dirty="0">
              <a:solidFill>
                <a:schemeClr val="accent3">
                  <a:lumMod val="50000"/>
                </a:schemeClr>
              </a:solidFill>
            </a:endParaRPr>
          </a:p>
          <a:p>
            <a:pPr marL="285750" indent="-285750">
              <a:buFont typeface="Arial" panose="020B0604020202020204" pitchFamily="34" charset="0"/>
              <a:buChar char="•"/>
            </a:pPr>
            <a:r>
              <a:rPr lang="en-US" dirty="0">
                <a:solidFill>
                  <a:schemeClr val="accent3">
                    <a:lumMod val="50000"/>
                  </a:schemeClr>
                </a:solidFill>
              </a:rPr>
              <a:t>We finished the pages of inventory management which allows the user to add or update the items in their inventory.</a:t>
            </a:r>
          </a:p>
        </p:txBody>
      </p:sp>
    </p:spTree>
    <p:extLst>
      <p:ext uri="{BB962C8B-B14F-4D97-AF65-F5344CB8AC3E}">
        <p14:creationId xmlns:p14="http://schemas.microsoft.com/office/powerpoint/2010/main" val="2288396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Stories</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9" name="Table 8">
            <a:extLst>
              <a:ext uri="{FF2B5EF4-FFF2-40B4-BE49-F238E27FC236}">
                <a16:creationId xmlns:a16="http://schemas.microsoft.com/office/drawing/2014/main" id="{54ED7777-3476-0B57-0669-6CB9447ED790}"/>
              </a:ext>
            </a:extLst>
          </p:cNvPr>
          <p:cNvGraphicFramePr>
            <a:graphicFrameLocks noGrp="1"/>
          </p:cNvGraphicFramePr>
          <p:nvPr>
            <p:extLst>
              <p:ext uri="{D42A27DB-BD31-4B8C-83A1-F6EECF244321}">
                <p14:modId xmlns:p14="http://schemas.microsoft.com/office/powerpoint/2010/main" val="92653290"/>
              </p:ext>
            </p:extLst>
          </p:nvPr>
        </p:nvGraphicFramePr>
        <p:xfrm>
          <a:off x="528638" y="836242"/>
          <a:ext cx="7902576" cy="3578594"/>
        </p:xfrm>
        <a:graphic>
          <a:graphicData uri="http://schemas.openxmlformats.org/drawingml/2006/table">
            <a:tbl>
              <a:tblPr>
                <a:tableStyleId>{267E651A-335D-4C88-8EE7-201DD3C482BE}</a:tableStyleId>
              </a:tblPr>
              <a:tblGrid>
                <a:gridCol w="507206">
                  <a:extLst>
                    <a:ext uri="{9D8B030D-6E8A-4147-A177-3AD203B41FA5}">
                      <a16:colId xmlns:a16="http://schemas.microsoft.com/office/drawing/2014/main" val="1952737080"/>
                    </a:ext>
                  </a:extLst>
                </a:gridCol>
                <a:gridCol w="407194">
                  <a:extLst>
                    <a:ext uri="{9D8B030D-6E8A-4147-A177-3AD203B41FA5}">
                      <a16:colId xmlns:a16="http://schemas.microsoft.com/office/drawing/2014/main" val="1765233111"/>
                    </a:ext>
                  </a:extLst>
                </a:gridCol>
                <a:gridCol w="964406">
                  <a:extLst>
                    <a:ext uri="{9D8B030D-6E8A-4147-A177-3AD203B41FA5}">
                      <a16:colId xmlns:a16="http://schemas.microsoft.com/office/drawing/2014/main" val="3916427399"/>
                    </a:ext>
                  </a:extLst>
                </a:gridCol>
                <a:gridCol w="1885950">
                  <a:extLst>
                    <a:ext uri="{9D8B030D-6E8A-4147-A177-3AD203B41FA5}">
                      <a16:colId xmlns:a16="http://schemas.microsoft.com/office/drawing/2014/main" val="3976089319"/>
                    </a:ext>
                  </a:extLst>
                </a:gridCol>
                <a:gridCol w="2271712">
                  <a:extLst>
                    <a:ext uri="{9D8B030D-6E8A-4147-A177-3AD203B41FA5}">
                      <a16:colId xmlns:a16="http://schemas.microsoft.com/office/drawing/2014/main" val="3374781530"/>
                    </a:ext>
                  </a:extLst>
                </a:gridCol>
                <a:gridCol w="1100138">
                  <a:extLst>
                    <a:ext uri="{9D8B030D-6E8A-4147-A177-3AD203B41FA5}">
                      <a16:colId xmlns:a16="http://schemas.microsoft.com/office/drawing/2014/main" val="256113032"/>
                    </a:ext>
                  </a:extLst>
                </a:gridCol>
                <a:gridCol w="413575">
                  <a:extLst>
                    <a:ext uri="{9D8B030D-6E8A-4147-A177-3AD203B41FA5}">
                      <a16:colId xmlns:a16="http://schemas.microsoft.com/office/drawing/2014/main" val="3509857846"/>
                    </a:ext>
                  </a:extLst>
                </a:gridCol>
                <a:gridCol w="352395">
                  <a:extLst>
                    <a:ext uri="{9D8B030D-6E8A-4147-A177-3AD203B41FA5}">
                      <a16:colId xmlns:a16="http://schemas.microsoft.com/office/drawing/2014/main" val="1464736189"/>
                    </a:ext>
                  </a:extLst>
                </a:gridCol>
              </a:tblGrid>
              <a:tr h="386736">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Sprint</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Status</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571139"/>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on a budget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my food expense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manage my budget more effectively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Expense Tracking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76153227"/>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Busy Parent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easily upload my grocery receipts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automatically update my pantry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Receipt Upload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185080680"/>
                  </a:ext>
                </a:extLst>
              </a:tr>
              <a:tr h="618916">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9422676"/>
                  </a:ext>
                </a:extLst>
              </a:tr>
              <a:tr h="61891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56194047"/>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373040991"/>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557602545"/>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4087321655"/>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Entusiast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my own recipes and share them</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contribute to the community and save my favorites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Upload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052747047"/>
                  </a:ext>
                </a:extLst>
              </a:tr>
            </a:tbl>
          </a:graphicData>
        </a:graphic>
      </p:graphicFrame>
    </p:spTree>
    <p:extLst>
      <p:ext uri="{BB962C8B-B14F-4D97-AF65-F5344CB8AC3E}">
        <p14:creationId xmlns:p14="http://schemas.microsoft.com/office/powerpoint/2010/main" val="1190690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pic>
        <p:nvPicPr>
          <p:cNvPr id="28" name="Google Shape;410;p37"/>
          <p:cNvPicPr preferRelativeResize="0"/>
          <p:nvPr/>
        </p:nvPicPr>
        <p:blipFill rotWithShape="1">
          <a:blip r:embed="rId3">
            <a:alphaModFix/>
          </a:blip>
          <a:srcRect t="49657"/>
          <a:stretch/>
        </p:blipFill>
        <p:spPr>
          <a:xfrm>
            <a:off x="937491" y="2925866"/>
            <a:ext cx="822417" cy="541412"/>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37491" y="1488073"/>
            <a:ext cx="933022" cy="575520"/>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14</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16</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37" name="Google Shape;404;p37"/>
          <p:cNvSpPr txBox="1">
            <a:spLocks noGrp="1"/>
          </p:cNvSpPr>
          <p:nvPr>
            <p:ph type="subTitle" idx="9"/>
          </p:nvPr>
        </p:nvSpPr>
        <p:spPr>
          <a:xfrm>
            <a:off x="1836261" y="2985516"/>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 Burndown Chart</a:t>
            </a:r>
            <a:endParaRPr sz="2000" dirty="0"/>
          </a:p>
        </p:txBody>
      </p:sp>
      <p:sp>
        <p:nvSpPr>
          <p:cNvPr id="38" name="Google Shape;404;p37"/>
          <p:cNvSpPr txBox="1">
            <a:spLocks noGrp="1"/>
          </p:cNvSpPr>
          <p:nvPr>
            <p:ph type="subTitle" idx="9"/>
          </p:nvPr>
        </p:nvSpPr>
        <p:spPr>
          <a:xfrm>
            <a:off x="1816953" y="3737710"/>
            <a:ext cx="286327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WebApp Screenshots</a:t>
            </a:r>
          </a:p>
        </p:txBody>
      </p:sp>
      <p:pic>
        <p:nvPicPr>
          <p:cNvPr id="21" name="Google Shape;410;p37">
            <a:extLst>
              <a:ext uri="{FF2B5EF4-FFF2-40B4-BE49-F238E27FC236}">
                <a16:creationId xmlns:a16="http://schemas.microsoft.com/office/drawing/2014/main" id="{FE42287B-77EC-75C4-90F8-BC0D301D5A55}"/>
              </a:ext>
            </a:extLst>
          </p:cNvPr>
          <p:cNvPicPr preferRelativeResize="0"/>
          <p:nvPr/>
        </p:nvPicPr>
        <p:blipFill rotWithShape="1">
          <a:blip r:embed="rId3">
            <a:alphaModFix/>
          </a:blip>
          <a:srcRect t="49657"/>
          <a:stretch/>
        </p:blipFill>
        <p:spPr>
          <a:xfrm>
            <a:off x="937491" y="2250503"/>
            <a:ext cx="898770" cy="541412"/>
          </a:xfrm>
          <a:prstGeom prst="rect">
            <a:avLst/>
          </a:prstGeom>
          <a:noFill/>
          <a:ln>
            <a:noFill/>
          </a:ln>
        </p:spPr>
      </p:pic>
      <p:sp>
        <p:nvSpPr>
          <p:cNvPr id="22" name="Google Shape;412;p37">
            <a:extLst>
              <a:ext uri="{FF2B5EF4-FFF2-40B4-BE49-F238E27FC236}">
                <a16:creationId xmlns:a16="http://schemas.microsoft.com/office/drawing/2014/main" id="{17B43FE6-07FD-3513-EA7A-8EE1A925148A}"/>
              </a:ext>
            </a:extLst>
          </p:cNvPr>
          <p:cNvSpPr txBox="1">
            <a:spLocks/>
          </p:cNvSpPr>
          <p:nvPr/>
        </p:nvSpPr>
        <p:spPr>
          <a:xfrm>
            <a:off x="1036652" y="2343399"/>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17</a:t>
            </a:r>
          </a:p>
        </p:txBody>
      </p:sp>
      <p:sp>
        <p:nvSpPr>
          <p:cNvPr id="23" name="Google Shape;404;p37">
            <a:extLst>
              <a:ext uri="{FF2B5EF4-FFF2-40B4-BE49-F238E27FC236}">
                <a16:creationId xmlns:a16="http://schemas.microsoft.com/office/drawing/2014/main" id="{DAA537A5-53E2-5CFC-9A3A-381226E08846}"/>
              </a:ext>
            </a:extLst>
          </p:cNvPr>
          <p:cNvSpPr txBox="1">
            <a:spLocks/>
          </p:cNvSpPr>
          <p:nvPr/>
        </p:nvSpPr>
        <p:spPr>
          <a:xfrm>
            <a:off x="5434494" y="3650688"/>
            <a:ext cx="2330632"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Git</a:t>
            </a:r>
            <a:r>
              <a:rPr lang="en-US" sz="2000" dirty="0"/>
              <a:t>H</a:t>
            </a:r>
            <a:r>
              <a:rPr lang="en" sz="2000" dirty="0" err="1"/>
              <a:t>ub</a:t>
            </a:r>
            <a:r>
              <a:rPr lang="en" sz="2000" dirty="0"/>
              <a:t> Link</a:t>
            </a:r>
          </a:p>
        </p:txBody>
      </p:sp>
      <p:pic>
        <p:nvPicPr>
          <p:cNvPr id="24" name="Google Shape;410;p37">
            <a:extLst>
              <a:ext uri="{FF2B5EF4-FFF2-40B4-BE49-F238E27FC236}">
                <a16:creationId xmlns:a16="http://schemas.microsoft.com/office/drawing/2014/main" id="{51B83695-BA34-90C6-780C-62D2793E6822}"/>
              </a:ext>
            </a:extLst>
          </p:cNvPr>
          <p:cNvPicPr preferRelativeResize="0"/>
          <p:nvPr/>
        </p:nvPicPr>
        <p:blipFill rotWithShape="1">
          <a:blip r:embed="rId3">
            <a:alphaModFix/>
          </a:blip>
          <a:srcRect t="49657"/>
          <a:stretch/>
        </p:blipFill>
        <p:spPr>
          <a:xfrm>
            <a:off x="4353780" y="2186543"/>
            <a:ext cx="822417" cy="541412"/>
          </a:xfrm>
          <a:prstGeom prst="rect">
            <a:avLst/>
          </a:prstGeom>
          <a:noFill/>
          <a:ln>
            <a:noFill/>
          </a:ln>
        </p:spPr>
      </p:pic>
      <p:sp>
        <p:nvSpPr>
          <p:cNvPr id="25" name="Google Shape;412;p37">
            <a:extLst>
              <a:ext uri="{FF2B5EF4-FFF2-40B4-BE49-F238E27FC236}">
                <a16:creationId xmlns:a16="http://schemas.microsoft.com/office/drawing/2014/main" id="{087BF44E-0FA0-8153-8797-7923204A8E6D}"/>
              </a:ext>
            </a:extLst>
          </p:cNvPr>
          <p:cNvSpPr txBox="1">
            <a:spLocks/>
          </p:cNvSpPr>
          <p:nvPr/>
        </p:nvSpPr>
        <p:spPr>
          <a:xfrm>
            <a:off x="4404817" y="2306590"/>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18</a:t>
            </a:r>
          </a:p>
        </p:txBody>
      </p:sp>
      <p:sp>
        <p:nvSpPr>
          <p:cNvPr id="26" name="Google Shape;412;p37">
            <a:extLst>
              <a:ext uri="{FF2B5EF4-FFF2-40B4-BE49-F238E27FC236}">
                <a16:creationId xmlns:a16="http://schemas.microsoft.com/office/drawing/2014/main" id="{35E280B0-7613-12A1-82C6-F7AA5E22E3C5}"/>
              </a:ext>
            </a:extLst>
          </p:cNvPr>
          <p:cNvSpPr txBox="1">
            <a:spLocks/>
          </p:cNvSpPr>
          <p:nvPr/>
        </p:nvSpPr>
        <p:spPr>
          <a:xfrm>
            <a:off x="988527" y="3004294"/>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19</a:t>
            </a:r>
          </a:p>
        </p:txBody>
      </p:sp>
      <p:sp>
        <p:nvSpPr>
          <p:cNvPr id="6" name="Google Shape;404;p37">
            <a:extLst>
              <a:ext uri="{FF2B5EF4-FFF2-40B4-BE49-F238E27FC236}">
                <a16:creationId xmlns:a16="http://schemas.microsoft.com/office/drawing/2014/main" id="{9FEDFB1F-EF88-34A5-BAEF-E8E2BB1ABBFD}"/>
              </a:ext>
            </a:extLst>
          </p:cNvPr>
          <p:cNvSpPr txBox="1">
            <a:spLocks/>
          </p:cNvSpPr>
          <p:nvPr/>
        </p:nvSpPr>
        <p:spPr>
          <a:xfrm>
            <a:off x="1969674" y="1126988"/>
            <a:ext cx="192893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Acceptance Criteria</a:t>
            </a:r>
          </a:p>
        </p:txBody>
      </p:sp>
      <p:sp>
        <p:nvSpPr>
          <p:cNvPr id="9" name="Google Shape;404;p37">
            <a:extLst>
              <a:ext uri="{FF2B5EF4-FFF2-40B4-BE49-F238E27FC236}">
                <a16:creationId xmlns:a16="http://schemas.microsoft.com/office/drawing/2014/main" id="{69EF4BDE-1832-1478-890D-B0730D98371D}"/>
              </a:ext>
            </a:extLst>
          </p:cNvPr>
          <p:cNvSpPr txBox="1">
            <a:spLocks/>
          </p:cNvSpPr>
          <p:nvPr/>
        </p:nvSpPr>
        <p:spPr>
          <a:xfrm>
            <a:off x="1961310" y="1656254"/>
            <a:ext cx="1532671"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Test Cases</a:t>
            </a:r>
          </a:p>
        </p:txBody>
      </p:sp>
      <p:sp>
        <p:nvSpPr>
          <p:cNvPr id="10" name="Google Shape;404;p37">
            <a:extLst>
              <a:ext uri="{FF2B5EF4-FFF2-40B4-BE49-F238E27FC236}">
                <a16:creationId xmlns:a16="http://schemas.microsoft.com/office/drawing/2014/main" id="{5859CDD3-5047-BDF3-3BC3-DF28E0453964}"/>
              </a:ext>
            </a:extLst>
          </p:cNvPr>
          <p:cNvSpPr txBox="1">
            <a:spLocks/>
          </p:cNvSpPr>
          <p:nvPr/>
        </p:nvSpPr>
        <p:spPr>
          <a:xfrm>
            <a:off x="1846747" y="4386448"/>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Live Application</a:t>
            </a:r>
          </a:p>
        </p:txBody>
      </p:sp>
      <p:sp>
        <p:nvSpPr>
          <p:cNvPr id="11" name="Google Shape;404;p37">
            <a:extLst>
              <a:ext uri="{FF2B5EF4-FFF2-40B4-BE49-F238E27FC236}">
                <a16:creationId xmlns:a16="http://schemas.microsoft.com/office/drawing/2014/main" id="{B6766583-61AD-A275-826E-E84C3D3F95C2}"/>
              </a:ext>
            </a:extLst>
          </p:cNvPr>
          <p:cNvSpPr txBox="1">
            <a:spLocks/>
          </p:cNvSpPr>
          <p:nvPr/>
        </p:nvSpPr>
        <p:spPr>
          <a:xfrm>
            <a:off x="5373448" y="1591295"/>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Completed</a:t>
            </a:r>
          </a:p>
        </p:txBody>
      </p:sp>
      <p:sp>
        <p:nvSpPr>
          <p:cNvPr id="12" name="Google Shape;404;p37">
            <a:extLst>
              <a:ext uri="{FF2B5EF4-FFF2-40B4-BE49-F238E27FC236}">
                <a16:creationId xmlns:a16="http://schemas.microsoft.com/office/drawing/2014/main" id="{0EA12A20-204F-2836-029A-376E1700BE47}"/>
              </a:ext>
            </a:extLst>
          </p:cNvPr>
          <p:cNvSpPr txBox="1">
            <a:spLocks/>
          </p:cNvSpPr>
          <p:nvPr/>
        </p:nvSpPr>
        <p:spPr>
          <a:xfrm>
            <a:off x="1887298" y="2467283"/>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Not Completed</a:t>
            </a:r>
          </a:p>
        </p:txBody>
      </p:sp>
      <p:sp>
        <p:nvSpPr>
          <p:cNvPr id="13" name="Google Shape;404;p37">
            <a:extLst>
              <a:ext uri="{FF2B5EF4-FFF2-40B4-BE49-F238E27FC236}">
                <a16:creationId xmlns:a16="http://schemas.microsoft.com/office/drawing/2014/main" id="{2F9B6939-E8DF-2565-4715-7665B3AECBDA}"/>
              </a:ext>
            </a:extLst>
          </p:cNvPr>
          <p:cNvSpPr txBox="1">
            <a:spLocks/>
          </p:cNvSpPr>
          <p:nvPr/>
        </p:nvSpPr>
        <p:spPr>
          <a:xfrm>
            <a:off x="5373448" y="2306590"/>
            <a:ext cx="2514776"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Team Velocity and Committed Ratio</a:t>
            </a:r>
          </a:p>
        </p:txBody>
      </p:sp>
      <p:pic>
        <p:nvPicPr>
          <p:cNvPr id="14" name="Google Shape;410;p37">
            <a:extLst>
              <a:ext uri="{FF2B5EF4-FFF2-40B4-BE49-F238E27FC236}">
                <a16:creationId xmlns:a16="http://schemas.microsoft.com/office/drawing/2014/main" id="{206F6218-ADAE-8E20-D098-1FB0937C1C04}"/>
              </a:ext>
            </a:extLst>
          </p:cNvPr>
          <p:cNvPicPr preferRelativeResize="0"/>
          <p:nvPr/>
        </p:nvPicPr>
        <p:blipFill rotWithShape="1">
          <a:blip r:embed="rId3">
            <a:alphaModFix/>
          </a:blip>
          <a:srcRect t="49657"/>
          <a:stretch/>
        </p:blipFill>
        <p:spPr>
          <a:xfrm>
            <a:off x="4391103" y="2862257"/>
            <a:ext cx="822417" cy="541412"/>
          </a:xfrm>
          <a:prstGeom prst="rect">
            <a:avLst/>
          </a:prstGeom>
          <a:noFill/>
          <a:ln>
            <a:noFill/>
          </a:ln>
        </p:spPr>
      </p:pic>
      <p:sp>
        <p:nvSpPr>
          <p:cNvPr id="15" name="Google Shape;412;p37">
            <a:extLst>
              <a:ext uri="{FF2B5EF4-FFF2-40B4-BE49-F238E27FC236}">
                <a16:creationId xmlns:a16="http://schemas.microsoft.com/office/drawing/2014/main" id="{C0FC6105-ECF1-74CF-13AC-B08A3FBC6056}"/>
              </a:ext>
            </a:extLst>
          </p:cNvPr>
          <p:cNvSpPr txBox="1">
            <a:spLocks/>
          </p:cNvSpPr>
          <p:nvPr/>
        </p:nvSpPr>
        <p:spPr>
          <a:xfrm>
            <a:off x="4451059" y="2955446"/>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20</a:t>
            </a:r>
          </a:p>
        </p:txBody>
      </p:sp>
      <p:pic>
        <p:nvPicPr>
          <p:cNvPr id="16" name="Google Shape;410;p37">
            <a:extLst>
              <a:ext uri="{FF2B5EF4-FFF2-40B4-BE49-F238E27FC236}">
                <a16:creationId xmlns:a16="http://schemas.microsoft.com/office/drawing/2014/main" id="{69CB660E-1089-F4DC-519C-3C1D5459F086}"/>
              </a:ext>
            </a:extLst>
          </p:cNvPr>
          <p:cNvPicPr preferRelativeResize="0"/>
          <p:nvPr/>
        </p:nvPicPr>
        <p:blipFill rotWithShape="1">
          <a:blip r:embed="rId3">
            <a:alphaModFix/>
          </a:blip>
          <a:srcRect t="49657"/>
          <a:stretch/>
        </p:blipFill>
        <p:spPr>
          <a:xfrm>
            <a:off x="976696" y="3630613"/>
            <a:ext cx="822417" cy="541412"/>
          </a:xfrm>
          <a:prstGeom prst="rect">
            <a:avLst/>
          </a:prstGeom>
          <a:noFill/>
          <a:ln>
            <a:noFill/>
          </a:ln>
        </p:spPr>
      </p:pic>
      <p:sp>
        <p:nvSpPr>
          <p:cNvPr id="17" name="Google Shape;412;p37">
            <a:extLst>
              <a:ext uri="{FF2B5EF4-FFF2-40B4-BE49-F238E27FC236}">
                <a16:creationId xmlns:a16="http://schemas.microsoft.com/office/drawing/2014/main" id="{3F843E27-ED32-92BF-7DD8-A6FF00569E7A}"/>
              </a:ext>
            </a:extLst>
          </p:cNvPr>
          <p:cNvSpPr txBox="1">
            <a:spLocks/>
          </p:cNvSpPr>
          <p:nvPr/>
        </p:nvSpPr>
        <p:spPr>
          <a:xfrm>
            <a:off x="1036652" y="3723802"/>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21</a:t>
            </a:r>
          </a:p>
        </p:txBody>
      </p:sp>
      <p:pic>
        <p:nvPicPr>
          <p:cNvPr id="18" name="Google Shape;410;p37">
            <a:extLst>
              <a:ext uri="{FF2B5EF4-FFF2-40B4-BE49-F238E27FC236}">
                <a16:creationId xmlns:a16="http://schemas.microsoft.com/office/drawing/2014/main" id="{C07FA7BB-D516-26B9-1220-1FC3DAB3B8D7}"/>
              </a:ext>
            </a:extLst>
          </p:cNvPr>
          <p:cNvPicPr preferRelativeResize="0"/>
          <p:nvPr/>
        </p:nvPicPr>
        <p:blipFill rotWithShape="1">
          <a:blip r:embed="rId3">
            <a:alphaModFix/>
          </a:blip>
          <a:srcRect t="49657"/>
          <a:stretch/>
        </p:blipFill>
        <p:spPr>
          <a:xfrm>
            <a:off x="4410411" y="3577232"/>
            <a:ext cx="822417" cy="541412"/>
          </a:xfrm>
          <a:prstGeom prst="rect">
            <a:avLst/>
          </a:prstGeom>
          <a:noFill/>
          <a:ln>
            <a:noFill/>
          </a:ln>
        </p:spPr>
      </p:pic>
      <p:sp>
        <p:nvSpPr>
          <p:cNvPr id="19" name="Google Shape;412;p37">
            <a:extLst>
              <a:ext uri="{FF2B5EF4-FFF2-40B4-BE49-F238E27FC236}">
                <a16:creationId xmlns:a16="http://schemas.microsoft.com/office/drawing/2014/main" id="{52E7DA96-CF7E-A22B-CCD2-CACADFFC41ED}"/>
              </a:ext>
            </a:extLst>
          </p:cNvPr>
          <p:cNvSpPr txBox="1">
            <a:spLocks/>
          </p:cNvSpPr>
          <p:nvPr/>
        </p:nvSpPr>
        <p:spPr>
          <a:xfrm>
            <a:off x="4470367" y="3670421"/>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22</a:t>
            </a:r>
          </a:p>
        </p:txBody>
      </p:sp>
      <p:sp>
        <p:nvSpPr>
          <p:cNvPr id="20" name="Google Shape;404;p37">
            <a:extLst>
              <a:ext uri="{FF2B5EF4-FFF2-40B4-BE49-F238E27FC236}">
                <a16:creationId xmlns:a16="http://schemas.microsoft.com/office/drawing/2014/main" id="{F4B2C375-7EE7-0DFF-BAB3-FBA402526472}"/>
              </a:ext>
            </a:extLst>
          </p:cNvPr>
          <p:cNvSpPr txBox="1">
            <a:spLocks/>
          </p:cNvSpPr>
          <p:nvPr/>
        </p:nvSpPr>
        <p:spPr>
          <a:xfrm>
            <a:off x="5434494" y="2928817"/>
            <a:ext cx="1812727"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Retrospective</a:t>
            </a:r>
          </a:p>
        </p:txBody>
      </p:sp>
      <p:pic>
        <p:nvPicPr>
          <p:cNvPr id="41" name="Google Shape;410;p37">
            <a:extLst>
              <a:ext uri="{FF2B5EF4-FFF2-40B4-BE49-F238E27FC236}">
                <a16:creationId xmlns:a16="http://schemas.microsoft.com/office/drawing/2014/main" id="{D0A967DF-C2B4-11C2-F7D6-0DEE37F17EFD}"/>
              </a:ext>
            </a:extLst>
          </p:cNvPr>
          <p:cNvPicPr preferRelativeResize="0"/>
          <p:nvPr/>
        </p:nvPicPr>
        <p:blipFill rotWithShape="1">
          <a:blip r:embed="rId3">
            <a:alphaModFix/>
          </a:blip>
          <a:srcRect t="49657"/>
          <a:stretch/>
        </p:blipFill>
        <p:spPr>
          <a:xfrm>
            <a:off x="1024330" y="4265214"/>
            <a:ext cx="822417" cy="541412"/>
          </a:xfrm>
          <a:prstGeom prst="rect">
            <a:avLst/>
          </a:prstGeom>
          <a:noFill/>
          <a:ln>
            <a:noFill/>
          </a:ln>
        </p:spPr>
      </p:pic>
      <p:sp>
        <p:nvSpPr>
          <p:cNvPr id="42" name="Google Shape;412;p37">
            <a:extLst>
              <a:ext uri="{FF2B5EF4-FFF2-40B4-BE49-F238E27FC236}">
                <a16:creationId xmlns:a16="http://schemas.microsoft.com/office/drawing/2014/main" id="{D52B471D-3BE0-1BB4-0770-68BBA3F80F53}"/>
              </a:ext>
            </a:extLst>
          </p:cNvPr>
          <p:cNvSpPr txBox="1">
            <a:spLocks/>
          </p:cNvSpPr>
          <p:nvPr/>
        </p:nvSpPr>
        <p:spPr>
          <a:xfrm>
            <a:off x="1084286" y="435840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23</a:t>
            </a:r>
          </a:p>
        </p:txBody>
      </p:sp>
      <p:sp>
        <p:nvSpPr>
          <p:cNvPr id="43" name="Google Shape;404;p37">
            <a:extLst>
              <a:ext uri="{FF2B5EF4-FFF2-40B4-BE49-F238E27FC236}">
                <a16:creationId xmlns:a16="http://schemas.microsoft.com/office/drawing/2014/main" id="{33FDDE7D-92AB-FA3A-723D-12F7F907752F}"/>
              </a:ext>
            </a:extLst>
          </p:cNvPr>
          <p:cNvSpPr txBox="1">
            <a:spLocks/>
          </p:cNvSpPr>
          <p:nvPr/>
        </p:nvSpPr>
        <p:spPr>
          <a:xfrm>
            <a:off x="5434494" y="1063585"/>
            <a:ext cx="2880564"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3 Backlog</a:t>
            </a:r>
          </a:p>
        </p:txBody>
      </p:sp>
    </p:spTree>
    <p:extLst>
      <p:ext uri="{BB962C8B-B14F-4D97-AF65-F5344CB8AC3E}">
        <p14:creationId xmlns:p14="http://schemas.microsoft.com/office/powerpoint/2010/main" val="3517112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Stories</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2" name="Table 1">
            <a:extLst>
              <a:ext uri="{FF2B5EF4-FFF2-40B4-BE49-F238E27FC236}">
                <a16:creationId xmlns:a16="http://schemas.microsoft.com/office/drawing/2014/main" id="{90597C52-8DF3-B686-4407-CA0018AA8D15}"/>
              </a:ext>
            </a:extLst>
          </p:cNvPr>
          <p:cNvGraphicFramePr>
            <a:graphicFrameLocks noGrp="1"/>
          </p:cNvGraphicFramePr>
          <p:nvPr>
            <p:extLst>
              <p:ext uri="{D42A27DB-BD31-4B8C-83A1-F6EECF244321}">
                <p14:modId xmlns:p14="http://schemas.microsoft.com/office/powerpoint/2010/main" val="3338780875"/>
              </p:ext>
            </p:extLst>
          </p:nvPr>
        </p:nvGraphicFramePr>
        <p:xfrm>
          <a:off x="610600" y="1357460"/>
          <a:ext cx="7816850" cy="3205114"/>
        </p:xfrm>
        <a:graphic>
          <a:graphicData uri="http://schemas.openxmlformats.org/drawingml/2006/table">
            <a:tbl>
              <a:tblPr>
                <a:tableStyleId>{267E651A-335D-4C88-8EE7-201DD3C482BE}</a:tableStyleId>
              </a:tblPr>
              <a:tblGrid>
                <a:gridCol w="492336">
                  <a:extLst>
                    <a:ext uri="{9D8B030D-6E8A-4147-A177-3AD203B41FA5}">
                      <a16:colId xmlns:a16="http://schemas.microsoft.com/office/drawing/2014/main" val="4138458960"/>
                    </a:ext>
                  </a:extLst>
                </a:gridCol>
                <a:gridCol w="405353">
                  <a:extLst>
                    <a:ext uri="{9D8B030D-6E8A-4147-A177-3AD203B41FA5}">
                      <a16:colId xmlns:a16="http://schemas.microsoft.com/office/drawing/2014/main" val="2464222948"/>
                    </a:ext>
                  </a:extLst>
                </a:gridCol>
                <a:gridCol w="952107">
                  <a:extLst>
                    <a:ext uri="{9D8B030D-6E8A-4147-A177-3AD203B41FA5}">
                      <a16:colId xmlns:a16="http://schemas.microsoft.com/office/drawing/2014/main" val="3607927707"/>
                    </a:ext>
                  </a:extLst>
                </a:gridCol>
                <a:gridCol w="1857080">
                  <a:extLst>
                    <a:ext uri="{9D8B030D-6E8A-4147-A177-3AD203B41FA5}">
                      <a16:colId xmlns:a16="http://schemas.microsoft.com/office/drawing/2014/main" val="1579618477"/>
                    </a:ext>
                  </a:extLst>
                </a:gridCol>
                <a:gridCol w="2262433">
                  <a:extLst>
                    <a:ext uri="{9D8B030D-6E8A-4147-A177-3AD203B41FA5}">
                      <a16:colId xmlns:a16="http://schemas.microsoft.com/office/drawing/2014/main" val="168216774"/>
                    </a:ext>
                  </a:extLst>
                </a:gridCol>
                <a:gridCol w="1078191">
                  <a:extLst>
                    <a:ext uri="{9D8B030D-6E8A-4147-A177-3AD203B41FA5}">
                      <a16:colId xmlns:a16="http://schemas.microsoft.com/office/drawing/2014/main" val="1236522577"/>
                    </a:ext>
                  </a:extLst>
                </a:gridCol>
                <a:gridCol w="420778">
                  <a:extLst>
                    <a:ext uri="{9D8B030D-6E8A-4147-A177-3AD203B41FA5}">
                      <a16:colId xmlns:a16="http://schemas.microsoft.com/office/drawing/2014/main" val="961680817"/>
                    </a:ext>
                  </a:extLst>
                </a:gridCol>
                <a:gridCol w="348572">
                  <a:extLst>
                    <a:ext uri="{9D8B030D-6E8A-4147-A177-3AD203B41FA5}">
                      <a16:colId xmlns:a16="http://schemas.microsoft.com/office/drawing/2014/main" val="2641009565"/>
                    </a:ext>
                  </a:extLst>
                </a:gridCol>
              </a:tblGrid>
              <a:tr h="3768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21822770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92015885"/>
                  </a:ext>
                </a:extLst>
              </a:tr>
              <a:tr h="421210">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60206247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90148483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8965"/>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4411794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7863252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guatantee the freshness and safety of our products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604081066"/>
                  </a:ext>
                </a:extLst>
              </a:tr>
              <a:tr h="278833">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Food Festival Organizer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multiple vendor inventories in one platform</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oversee and ensure all vendors are adequately stocked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Multi-Vendor Inventory System</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665009284"/>
                  </a:ext>
                </a:extLst>
              </a:tr>
            </a:tbl>
          </a:graphicData>
        </a:graphic>
      </p:graphicFrame>
      <p:graphicFrame>
        <p:nvGraphicFramePr>
          <p:cNvPr id="4" name="Table 3">
            <a:extLst>
              <a:ext uri="{FF2B5EF4-FFF2-40B4-BE49-F238E27FC236}">
                <a16:creationId xmlns:a16="http://schemas.microsoft.com/office/drawing/2014/main" id="{1C1D3FC3-408B-0EF9-197B-B0CF332F4BFF}"/>
              </a:ext>
            </a:extLst>
          </p:cNvPr>
          <p:cNvGraphicFramePr>
            <a:graphicFrameLocks noGrp="1"/>
          </p:cNvGraphicFramePr>
          <p:nvPr>
            <p:extLst>
              <p:ext uri="{D42A27DB-BD31-4B8C-83A1-F6EECF244321}">
                <p14:modId xmlns:p14="http://schemas.microsoft.com/office/powerpoint/2010/main" val="4111274158"/>
              </p:ext>
            </p:extLst>
          </p:nvPr>
        </p:nvGraphicFramePr>
        <p:xfrm>
          <a:off x="610600" y="932221"/>
          <a:ext cx="7816849" cy="423986"/>
        </p:xfrm>
        <a:graphic>
          <a:graphicData uri="http://schemas.openxmlformats.org/drawingml/2006/table">
            <a:tbl>
              <a:tblPr>
                <a:tableStyleId>{267E651A-335D-4C88-8EE7-201DD3C482BE}</a:tableStyleId>
              </a:tblPr>
              <a:tblGrid>
                <a:gridCol w="501704">
                  <a:extLst>
                    <a:ext uri="{9D8B030D-6E8A-4147-A177-3AD203B41FA5}">
                      <a16:colId xmlns:a16="http://schemas.microsoft.com/office/drawing/2014/main" val="2981982493"/>
                    </a:ext>
                  </a:extLst>
                </a:gridCol>
                <a:gridCol w="402776">
                  <a:extLst>
                    <a:ext uri="{9D8B030D-6E8A-4147-A177-3AD203B41FA5}">
                      <a16:colId xmlns:a16="http://schemas.microsoft.com/office/drawing/2014/main" val="1119734302"/>
                    </a:ext>
                  </a:extLst>
                </a:gridCol>
                <a:gridCol w="953945">
                  <a:extLst>
                    <a:ext uri="{9D8B030D-6E8A-4147-A177-3AD203B41FA5}">
                      <a16:colId xmlns:a16="http://schemas.microsoft.com/office/drawing/2014/main" val="170547685"/>
                    </a:ext>
                  </a:extLst>
                </a:gridCol>
                <a:gridCol w="1865491">
                  <a:extLst>
                    <a:ext uri="{9D8B030D-6E8A-4147-A177-3AD203B41FA5}">
                      <a16:colId xmlns:a16="http://schemas.microsoft.com/office/drawing/2014/main" val="3453521742"/>
                    </a:ext>
                  </a:extLst>
                </a:gridCol>
                <a:gridCol w="2247068">
                  <a:extLst>
                    <a:ext uri="{9D8B030D-6E8A-4147-A177-3AD203B41FA5}">
                      <a16:colId xmlns:a16="http://schemas.microsoft.com/office/drawing/2014/main" val="1062399124"/>
                    </a:ext>
                  </a:extLst>
                </a:gridCol>
                <a:gridCol w="1088204">
                  <a:extLst>
                    <a:ext uri="{9D8B030D-6E8A-4147-A177-3AD203B41FA5}">
                      <a16:colId xmlns:a16="http://schemas.microsoft.com/office/drawing/2014/main" val="2595109510"/>
                    </a:ext>
                  </a:extLst>
                </a:gridCol>
                <a:gridCol w="409089">
                  <a:extLst>
                    <a:ext uri="{9D8B030D-6E8A-4147-A177-3AD203B41FA5}">
                      <a16:colId xmlns:a16="http://schemas.microsoft.com/office/drawing/2014/main" val="2722897115"/>
                    </a:ext>
                  </a:extLst>
                </a:gridCol>
                <a:gridCol w="348572">
                  <a:extLst>
                    <a:ext uri="{9D8B030D-6E8A-4147-A177-3AD203B41FA5}">
                      <a16:colId xmlns:a16="http://schemas.microsoft.com/office/drawing/2014/main" val="3524871277"/>
                    </a:ext>
                  </a:extLst>
                </a:gridCol>
              </a:tblGrid>
              <a:tr h="423986">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Sprint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Status</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51754937"/>
                  </a:ext>
                </a:extLst>
              </a:tr>
            </a:tbl>
          </a:graphicData>
        </a:graphic>
      </p:graphicFrame>
    </p:spTree>
    <p:extLst>
      <p:ext uri="{BB962C8B-B14F-4D97-AF65-F5344CB8AC3E}">
        <p14:creationId xmlns:p14="http://schemas.microsoft.com/office/powerpoint/2010/main" val="2157228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Acceptance Criteria</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11" name="Table 10">
            <a:extLst>
              <a:ext uri="{FF2B5EF4-FFF2-40B4-BE49-F238E27FC236}">
                <a16:creationId xmlns:a16="http://schemas.microsoft.com/office/drawing/2014/main" id="{064EF890-FF8D-B857-2EB3-D8B5503E3135}"/>
              </a:ext>
            </a:extLst>
          </p:cNvPr>
          <p:cNvGraphicFramePr>
            <a:graphicFrameLocks noGrp="1"/>
          </p:cNvGraphicFramePr>
          <p:nvPr>
            <p:extLst>
              <p:ext uri="{D42A27DB-BD31-4B8C-83A1-F6EECF244321}">
                <p14:modId xmlns:p14="http://schemas.microsoft.com/office/powerpoint/2010/main" val="3500075744"/>
              </p:ext>
            </p:extLst>
          </p:nvPr>
        </p:nvGraphicFramePr>
        <p:xfrm>
          <a:off x="712787" y="1066507"/>
          <a:ext cx="7718425" cy="3604531"/>
        </p:xfrm>
        <a:graphic>
          <a:graphicData uri="http://schemas.openxmlformats.org/drawingml/2006/table">
            <a:tbl>
              <a:tblPr>
                <a:tableStyleId>{267E651A-335D-4C88-8EE7-201DD3C482BE}</a:tableStyleId>
              </a:tblPr>
              <a:tblGrid>
                <a:gridCol w="330324">
                  <a:extLst>
                    <a:ext uri="{9D8B030D-6E8A-4147-A177-3AD203B41FA5}">
                      <a16:colId xmlns:a16="http://schemas.microsoft.com/office/drawing/2014/main" val="1851558316"/>
                    </a:ext>
                  </a:extLst>
                </a:gridCol>
                <a:gridCol w="2437887">
                  <a:extLst>
                    <a:ext uri="{9D8B030D-6E8A-4147-A177-3AD203B41FA5}">
                      <a16:colId xmlns:a16="http://schemas.microsoft.com/office/drawing/2014/main" val="1881723416"/>
                    </a:ext>
                  </a:extLst>
                </a:gridCol>
                <a:gridCol w="2437887">
                  <a:extLst>
                    <a:ext uri="{9D8B030D-6E8A-4147-A177-3AD203B41FA5}">
                      <a16:colId xmlns:a16="http://schemas.microsoft.com/office/drawing/2014/main" val="1691851271"/>
                    </a:ext>
                  </a:extLst>
                </a:gridCol>
                <a:gridCol w="2512327">
                  <a:extLst>
                    <a:ext uri="{9D8B030D-6E8A-4147-A177-3AD203B41FA5}">
                      <a16:colId xmlns:a16="http://schemas.microsoft.com/office/drawing/2014/main" val="2555571574"/>
                    </a:ext>
                  </a:extLst>
                </a:gridCol>
              </a:tblGrid>
              <a:tr h="280581">
                <a:tc>
                  <a:txBody>
                    <a:bodyPr/>
                    <a:lstStyle/>
                    <a:p>
                      <a:pPr algn="ctr" fontAlgn="ctr"/>
                      <a:r>
                        <a:rPr lang="en-US" sz="7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7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Story</a:t>
                      </a:r>
                      <a:endParaRPr lang="en-US" sz="7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Summary</a:t>
                      </a:r>
                      <a:endParaRPr lang="en-US" sz="7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Criteria</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61931763"/>
                  </a:ext>
                </a:extLst>
              </a:tr>
              <a:tr h="460440">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student on a budget I want to track my food expenses so that I can manage my budget more effectively</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have entered my monthly budget into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put each food purchase,</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deduct the amount from my budget and warn me if I am close to exceeding it.</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the user to set a maximum budget for food spending.</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track the user's food purchases against the budget.</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715833947"/>
                  </a:ext>
                </a:extLst>
              </a:tr>
              <a:tr h="460440">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busy parent I want to  easily upload my grocery recipts so that I can automatically update my pantry inventory</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logged into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take a picture of my grocery receipt and upload it,</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automatically identify and update the inventory with the purchased items.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display a current inventory of the pantry.</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updating of inventory in real-time.</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039589324"/>
                  </a:ext>
                </a:extLst>
              </a:tr>
              <a:tr h="690661">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Health-conscious Individual I want to have meal suggestions based on my dietry needs so that I can maintain my dietry regimen without hassle</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a health-conscious individual who requires meal suggestions based on my dietary needs,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input my dietary preferences into the KitchenSync app and ask for meal suggestions,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provide me with recipes that use ingredients currently in my inventory and fit my dietary restrictions.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have a filter feature for allergies and dietary preferences.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search results must reflect the user's dietary filters.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offer alternative ingredient suggestions for recipes that don't initially meet dietary needs.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1932999170"/>
                  </a:ext>
                </a:extLst>
              </a:tr>
              <a:tr h="575551">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Environmentally Aware User I want to be alerted about food nearing expiration so that I can reduce food waste</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want to minimize food waste due to expired products,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check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it should provide a prioritized list of items to use based on their expiration dates, with recipes suggestions when applicable.</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user to input their current pantry items.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suggest recipes based on entered ingredients, prioritizing those that use perishable items.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users to save and track commonly used ingredients and their quantities.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391220232"/>
                  </a:ext>
                </a:extLst>
              </a:tr>
              <a:tr h="460440">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Gourmet Cook  I want to access a wide variety of recipes so that I can explore new dishes and cuisines</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planning to cook a meal,</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use the filtering and search tools on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I should be able to find recipes based on specific cuisines ingredients, cooking techniques.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provide an accessible database of recipes.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offer a feature for users to input available ingredients and get recipe suggestions.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have multi-language support or easy-to-follow instructions with visuals.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611374679"/>
                  </a:ext>
                </a:extLst>
              </a:tr>
              <a:tr h="460440">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Parent with multiple kids I want to plan meals for the whole week so that I can organize my shopping and cooking schedule better</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have selected meals for each day of the week,</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finalize my weekly meal plan on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generate a comprehensive shopping list that includes all the ingredients needed for the selected meals.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have a section for quick and healthy recipes.</a:t>
                      </a:r>
                      <a:b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estimate cooking time for each recipe.</a:t>
                      </a:r>
                      <a:b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could allow the user to set breaks and remind them to cook.</a:t>
                      </a:r>
                      <a:endParaRPr lang="en-US" sz="7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700376136"/>
                  </a:ext>
                </a:extLst>
              </a:tr>
            </a:tbl>
          </a:graphicData>
        </a:graphic>
      </p:graphicFrame>
    </p:spTree>
    <p:extLst>
      <p:ext uri="{BB962C8B-B14F-4D97-AF65-F5344CB8AC3E}">
        <p14:creationId xmlns:p14="http://schemas.microsoft.com/office/powerpoint/2010/main" val="3674903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Acceptance Criteria</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6" name="Table 5">
            <a:extLst>
              <a:ext uri="{FF2B5EF4-FFF2-40B4-BE49-F238E27FC236}">
                <a16:creationId xmlns:a16="http://schemas.microsoft.com/office/drawing/2014/main" id="{208768B1-3811-B08B-F941-F23787D995BD}"/>
              </a:ext>
            </a:extLst>
          </p:cNvPr>
          <p:cNvGraphicFramePr>
            <a:graphicFrameLocks noGrp="1"/>
          </p:cNvGraphicFramePr>
          <p:nvPr>
            <p:extLst>
              <p:ext uri="{D42A27DB-BD31-4B8C-83A1-F6EECF244321}">
                <p14:modId xmlns:p14="http://schemas.microsoft.com/office/powerpoint/2010/main" val="3728538876"/>
              </p:ext>
            </p:extLst>
          </p:nvPr>
        </p:nvGraphicFramePr>
        <p:xfrm>
          <a:off x="509048" y="1310325"/>
          <a:ext cx="7937369" cy="3832103"/>
        </p:xfrm>
        <a:graphic>
          <a:graphicData uri="http://schemas.openxmlformats.org/drawingml/2006/table">
            <a:tbl>
              <a:tblPr>
                <a:tableStyleId>{267E651A-335D-4C88-8EE7-201DD3C482BE}</a:tableStyleId>
              </a:tblPr>
              <a:tblGrid>
                <a:gridCol w="339694">
                  <a:extLst>
                    <a:ext uri="{9D8B030D-6E8A-4147-A177-3AD203B41FA5}">
                      <a16:colId xmlns:a16="http://schemas.microsoft.com/office/drawing/2014/main" val="1631525610"/>
                    </a:ext>
                  </a:extLst>
                </a:gridCol>
                <a:gridCol w="2507041">
                  <a:extLst>
                    <a:ext uri="{9D8B030D-6E8A-4147-A177-3AD203B41FA5}">
                      <a16:colId xmlns:a16="http://schemas.microsoft.com/office/drawing/2014/main" val="3100304634"/>
                    </a:ext>
                  </a:extLst>
                </a:gridCol>
                <a:gridCol w="2507041">
                  <a:extLst>
                    <a:ext uri="{9D8B030D-6E8A-4147-A177-3AD203B41FA5}">
                      <a16:colId xmlns:a16="http://schemas.microsoft.com/office/drawing/2014/main" val="1925363803"/>
                    </a:ext>
                  </a:extLst>
                </a:gridCol>
                <a:gridCol w="2583593">
                  <a:extLst>
                    <a:ext uri="{9D8B030D-6E8A-4147-A177-3AD203B41FA5}">
                      <a16:colId xmlns:a16="http://schemas.microsoft.com/office/drawing/2014/main" val="3849129181"/>
                    </a:ext>
                  </a:extLst>
                </a:gridCol>
              </a:tblGrid>
              <a:tr h="491713">
                <a:tc>
                  <a:txBody>
                    <a:bodyPr/>
                    <a:lstStyle/>
                    <a:p>
                      <a:pPr algn="r" fontAlgn="b"/>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7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Novice Cook I want to have step-by step cooking guides so that I can learn to cook with more confidence</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logged into the KitchenSync app </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select a recipe to cook,</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provide a detailed step-by-step cooking guide that I can follow.</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offer a clear and concise interface to track expiry dates.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provide quick meal suggestions based on products nearing expiry.</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sync with the student’s calendar for meal planning.</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791141090"/>
                  </a:ext>
                </a:extLst>
              </a:tr>
              <a:tr h="491713">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Recipe Entusiast I want to upload my own recipes and share them so that I can contribute to the community and save my favorites</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registered in the KitchenSync app as a Recipe Entuhsiast,</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create a new recipe and select the options to upload it,</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allow me to enter the recipe details and save it to my profile and the community recipe database.</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allow users to upload recipes.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offer a database of healthy, family-friendly recipes.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saving and printing of meal plans.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873071246"/>
                  </a:ext>
                </a:extLst>
              </a:tr>
              <a:tr h="589206">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College Student I want to find recipes based on the ingredients I have  so that I can avoid buying extra groceries</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have entered my ingredient inventory into the KitchenSync app, </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ask the app to suggest recipes based on my current inventory,</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filter and present recipes that I can cook without needing to buy more groceries.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provide a weekly meal planner that can be customized.</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offer a database of healthy, family-friendly recipes.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saving and printing of meal plans.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760294010"/>
                  </a:ext>
                </a:extLst>
              </a:tr>
              <a:tr h="491713">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Bakery Owner I want to manage my inventory of baking ingredients so that  I can prevent shortages and reduce excess waste</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a bakery owner who must keep track of various baking ingredients,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chech my inventory levels on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display the current stock levels and notify me and when it's time to reorder.</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recommend recipes based on the bakery's inventory of perishable ingredients.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allow bakery owners to save preferred recipes.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update recommendations based on seasonal ingredients or trends.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507971439"/>
                  </a:ext>
                </a:extLst>
              </a:tr>
              <a:tr h="608214">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Restaurant Manager I want to track the freshness of my persihable stock so that I can ensure the quality of the dishes served</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a restaurant manager responsible for maintaining the freshness of perishable goods,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store new stock in the inventory using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track the shelf life and alert me a few days before the expiration date.</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chefs to input their current pantry items.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suggest recipes based on entered ingredients, prioritizing those that use perishable items.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chefs to save and track commonly used ingredients and their quantities.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476877911"/>
                  </a:ext>
                </a:extLst>
              </a:tr>
              <a:tr h="928478">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Pastry Chef I want to  receive alerts when specific ingredients are low so that  I can reorder supplies in time for baking</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need to ensure continous availabity of baking ingredients,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review my upcoming baking schedule and current inventory in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provide a forecast of ingredient usage and alert me in advance if I need to reorder to meet demand.</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track the history of purchased items and used recipes.</a:t>
                      </a:r>
                      <a:b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provide statistics on frequently used ingredients.</a:t>
                      </a:r>
                      <a:b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suggest new recipes based on the user’s pantry history and preferences.</a:t>
                      </a:r>
                      <a:endParaRPr lang="en-US" sz="7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1301711778"/>
                  </a:ext>
                </a:extLst>
              </a:tr>
            </a:tbl>
          </a:graphicData>
        </a:graphic>
      </p:graphicFrame>
      <p:graphicFrame>
        <p:nvGraphicFramePr>
          <p:cNvPr id="7" name="Table 6">
            <a:extLst>
              <a:ext uri="{FF2B5EF4-FFF2-40B4-BE49-F238E27FC236}">
                <a16:creationId xmlns:a16="http://schemas.microsoft.com/office/drawing/2014/main" id="{6E6956FA-5AF8-9F35-357E-D73F81BA7EB5}"/>
              </a:ext>
            </a:extLst>
          </p:cNvPr>
          <p:cNvGraphicFramePr>
            <a:graphicFrameLocks noGrp="1"/>
          </p:cNvGraphicFramePr>
          <p:nvPr>
            <p:extLst>
              <p:ext uri="{D42A27DB-BD31-4B8C-83A1-F6EECF244321}">
                <p14:modId xmlns:p14="http://schemas.microsoft.com/office/powerpoint/2010/main" val="3229650807"/>
              </p:ext>
            </p:extLst>
          </p:nvPr>
        </p:nvGraphicFramePr>
        <p:xfrm>
          <a:off x="509048" y="1038341"/>
          <a:ext cx="7937368" cy="280581"/>
        </p:xfrm>
        <a:graphic>
          <a:graphicData uri="http://schemas.openxmlformats.org/drawingml/2006/table">
            <a:tbl>
              <a:tblPr>
                <a:tableStyleId>{267E651A-335D-4C88-8EE7-201DD3C482BE}</a:tableStyleId>
              </a:tblPr>
              <a:tblGrid>
                <a:gridCol w="358685">
                  <a:extLst>
                    <a:ext uri="{9D8B030D-6E8A-4147-A177-3AD203B41FA5}">
                      <a16:colId xmlns:a16="http://schemas.microsoft.com/office/drawing/2014/main" val="3885560264"/>
                    </a:ext>
                  </a:extLst>
                </a:gridCol>
                <a:gridCol w="2478782">
                  <a:extLst>
                    <a:ext uri="{9D8B030D-6E8A-4147-A177-3AD203B41FA5}">
                      <a16:colId xmlns:a16="http://schemas.microsoft.com/office/drawing/2014/main" val="2910962694"/>
                    </a:ext>
                  </a:extLst>
                </a:gridCol>
                <a:gridCol w="2507530">
                  <a:extLst>
                    <a:ext uri="{9D8B030D-6E8A-4147-A177-3AD203B41FA5}">
                      <a16:colId xmlns:a16="http://schemas.microsoft.com/office/drawing/2014/main" val="1142097806"/>
                    </a:ext>
                  </a:extLst>
                </a:gridCol>
                <a:gridCol w="2592371">
                  <a:extLst>
                    <a:ext uri="{9D8B030D-6E8A-4147-A177-3AD203B41FA5}">
                      <a16:colId xmlns:a16="http://schemas.microsoft.com/office/drawing/2014/main" val="2587474377"/>
                    </a:ext>
                  </a:extLst>
                </a:gridCol>
              </a:tblGrid>
              <a:tr h="280581">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Story</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Summary</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Criteria</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634191132"/>
                  </a:ext>
                </a:extLst>
              </a:tr>
            </a:tbl>
          </a:graphicData>
        </a:graphic>
      </p:graphicFrame>
    </p:spTree>
    <p:extLst>
      <p:ext uri="{BB962C8B-B14F-4D97-AF65-F5344CB8AC3E}">
        <p14:creationId xmlns:p14="http://schemas.microsoft.com/office/powerpoint/2010/main" val="925478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Acceptance Criteria</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6" name="Table 5">
            <a:extLst>
              <a:ext uri="{FF2B5EF4-FFF2-40B4-BE49-F238E27FC236}">
                <a16:creationId xmlns:a16="http://schemas.microsoft.com/office/drawing/2014/main" id="{950EF3FB-BB6B-6717-1342-0BC20337A8CF}"/>
              </a:ext>
            </a:extLst>
          </p:cNvPr>
          <p:cNvGraphicFramePr>
            <a:graphicFrameLocks noGrp="1"/>
          </p:cNvGraphicFramePr>
          <p:nvPr>
            <p:extLst>
              <p:ext uri="{D42A27DB-BD31-4B8C-83A1-F6EECF244321}">
                <p14:modId xmlns:p14="http://schemas.microsoft.com/office/powerpoint/2010/main" val="3940142577"/>
              </p:ext>
            </p:extLst>
          </p:nvPr>
        </p:nvGraphicFramePr>
        <p:xfrm>
          <a:off x="556182" y="1300899"/>
          <a:ext cx="7956222" cy="3692874"/>
        </p:xfrm>
        <a:graphic>
          <a:graphicData uri="http://schemas.openxmlformats.org/drawingml/2006/table">
            <a:tbl>
              <a:tblPr>
                <a:tableStyleId>{267E651A-335D-4C88-8EE7-201DD3C482BE}</a:tableStyleId>
              </a:tblPr>
              <a:tblGrid>
                <a:gridCol w="340501">
                  <a:extLst>
                    <a:ext uri="{9D8B030D-6E8A-4147-A177-3AD203B41FA5}">
                      <a16:colId xmlns:a16="http://schemas.microsoft.com/office/drawing/2014/main" val="4125392548"/>
                    </a:ext>
                  </a:extLst>
                </a:gridCol>
                <a:gridCol w="2512996">
                  <a:extLst>
                    <a:ext uri="{9D8B030D-6E8A-4147-A177-3AD203B41FA5}">
                      <a16:colId xmlns:a16="http://schemas.microsoft.com/office/drawing/2014/main" val="1515677139"/>
                    </a:ext>
                  </a:extLst>
                </a:gridCol>
                <a:gridCol w="2512996">
                  <a:extLst>
                    <a:ext uri="{9D8B030D-6E8A-4147-A177-3AD203B41FA5}">
                      <a16:colId xmlns:a16="http://schemas.microsoft.com/office/drawing/2014/main" val="3627671188"/>
                    </a:ext>
                  </a:extLst>
                </a:gridCol>
                <a:gridCol w="2589729">
                  <a:extLst>
                    <a:ext uri="{9D8B030D-6E8A-4147-A177-3AD203B41FA5}">
                      <a16:colId xmlns:a16="http://schemas.microsoft.com/office/drawing/2014/main" val="4260925552"/>
                    </a:ext>
                  </a:extLst>
                </a:gridCol>
              </a:tblGrid>
              <a:tr h="59462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Restaurant Chef I want to easily access and modify digital menus so that I can quickly update our offerings based on available inventory</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updating the menu for the day, </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open the KitchenSync app to review our current inventory,</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display the ingredients available and suggest menu items that can be prepared.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categorize foods by nutritional value.</a:t>
                      </a:r>
                      <a:b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track the freshness of items to ensure peak nutritional quality.</a:t>
                      </a:r>
                      <a:b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could integrate with health apps to recommend foods based on workout intensity or recovery needs.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69325214"/>
                  </a:ext>
                </a:extLst>
              </a:tr>
              <a:tr h="47660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Head Chef I want to update my inventory so that I can keep track of what I have.</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the Head Chef is on the inventory update page,</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they edit the quantity or details of an item,</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system should immediately reflect the changes in the inventory list.</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user to update their current pantry items.</a:t>
                      </a:r>
                      <a:b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199626153"/>
                  </a:ext>
                </a:extLst>
              </a:tr>
              <a:tr h="712649">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Restaurant Owner I want to create an account so that  I can add items to my inventory.</a:t>
                      </a:r>
                      <a:endParaRPr lang="en-US" sz="800" b="1"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the Restaurant Owner has logged into their new account,</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they navigate to the inventory section and choose to add new items,</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they should be able to input and save item details to their inventory.</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user to create an account using valid credentials.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111270973"/>
                  </a:ext>
                </a:extLst>
              </a:tr>
              <a:tr h="712649">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Seafood Market Manager I want to track the sell-by dates of seafood so that  we can promote the freshness and safety of our products</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a seafood product is approaching it's sell-by date,</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check the inventory in the KitchenSync app,</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highlight the product and alert ne so I can prioritize it's sale to ensure freshness and safety.</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setting alerts for products nearing their expiry dates.</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provide suggestions on how to use these products creatively in the kitchen.</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Alerts should be customizable in terms of frequency and notification type.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797779188"/>
                  </a:ext>
                </a:extLst>
              </a:tr>
              <a:tr h="111394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Food Festival Organizer I want to manage multiple vendor inventories in one platform so that  I can oversee and ensure all vendors are adequately stocked</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logged into the KitchenSync Platform as a Food Festival Organizer,</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access the multi-vendor inventory management dashboard,</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I should be able to view and manage the inventory levels of all participating vendors in one consolidated view.</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festival organizers to access multiple inventory lists.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99833242"/>
                  </a:ext>
                </a:extLst>
              </a:tr>
            </a:tbl>
          </a:graphicData>
        </a:graphic>
      </p:graphicFrame>
      <p:graphicFrame>
        <p:nvGraphicFramePr>
          <p:cNvPr id="8" name="Table 7">
            <a:extLst>
              <a:ext uri="{FF2B5EF4-FFF2-40B4-BE49-F238E27FC236}">
                <a16:creationId xmlns:a16="http://schemas.microsoft.com/office/drawing/2014/main" id="{238B7B27-237B-421A-FFCC-E137D628DFE7}"/>
              </a:ext>
            </a:extLst>
          </p:cNvPr>
          <p:cNvGraphicFramePr>
            <a:graphicFrameLocks noGrp="1"/>
          </p:cNvGraphicFramePr>
          <p:nvPr>
            <p:extLst>
              <p:ext uri="{D42A27DB-BD31-4B8C-83A1-F6EECF244321}">
                <p14:modId xmlns:p14="http://schemas.microsoft.com/office/powerpoint/2010/main" val="2247589771"/>
              </p:ext>
            </p:extLst>
          </p:nvPr>
        </p:nvGraphicFramePr>
        <p:xfrm>
          <a:off x="556182" y="1020318"/>
          <a:ext cx="7956222" cy="280581"/>
        </p:xfrm>
        <a:graphic>
          <a:graphicData uri="http://schemas.openxmlformats.org/drawingml/2006/table">
            <a:tbl>
              <a:tblPr>
                <a:tableStyleId>{267E651A-335D-4C88-8EE7-201DD3C482BE}</a:tableStyleId>
              </a:tblPr>
              <a:tblGrid>
                <a:gridCol w="345516">
                  <a:extLst>
                    <a:ext uri="{9D8B030D-6E8A-4147-A177-3AD203B41FA5}">
                      <a16:colId xmlns:a16="http://schemas.microsoft.com/office/drawing/2014/main" val="1996454978"/>
                    </a:ext>
                  </a:extLst>
                </a:gridCol>
                <a:gridCol w="2498691">
                  <a:extLst>
                    <a:ext uri="{9D8B030D-6E8A-4147-A177-3AD203B41FA5}">
                      <a16:colId xmlns:a16="http://schemas.microsoft.com/office/drawing/2014/main" val="258713963"/>
                    </a:ext>
                  </a:extLst>
                </a:gridCol>
                <a:gridCol w="2513486">
                  <a:extLst>
                    <a:ext uri="{9D8B030D-6E8A-4147-A177-3AD203B41FA5}">
                      <a16:colId xmlns:a16="http://schemas.microsoft.com/office/drawing/2014/main" val="653353639"/>
                    </a:ext>
                  </a:extLst>
                </a:gridCol>
                <a:gridCol w="2598529">
                  <a:extLst>
                    <a:ext uri="{9D8B030D-6E8A-4147-A177-3AD203B41FA5}">
                      <a16:colId xmlns:a16="http://schemas.microsoft.com/office/drawing/2014/main" val="327070685"/>
                    </a:ext>
                  </a:extLst>
                </a:gridCol>
              </a:tblGrid>
              <a:tr h="280581">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Story</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Summary</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Criteria</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354932047"/>
                  </a:ext>
                </a:extLst>
              </a:tr>
            </a:tbl>
          </a:graphicData>
        </a:graphic>
      </p:graphicFrame>
    </p:spTree>
    <p:extLst>
      <p:ext uri="{BB962C8B-B14F-4D97-AF65-F5344CB8AC3E}">
        <p14:creationId xmlns:p14="http://schemas.microsoft.com/office/powerpoint/2010/main" val="585215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3 Backlog</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2417650" cy="369332"/>
          </a:xfrm>
          <a:prstGeom prst="rect">
            <a:avLst/>
          </a:prstGeom>
        </p:spPr>
        <p:txBody>
          <a:bodyPr wrap="none">
            <a:spAutoFit/>
          </a:bodyPr>
          <a:lstStyle/>
          <a:p>
            <a:r>
              <a:rPr lang="en" sz="1800" dirty="0">
                <a:solidFill>
                  <a:srgbClr val="CB2127"/>
                </a:solidFill>
                <a:latin typeface="Averia Serif Libre"/>
                <a:sym typeface="Averia Serif Libre"/>
              </a:rPr>
              <a:t>Sprint 3 (Mar 15-Feb 11)</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26233" y="382295"/>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14</a:t>
            </a:r>
          </a:p>
        </p:txBody>
      </p:sp>
      <p:graphicFrame>
        <p:nvGraphicFramePr>
          <p:cNvPr id="6" name="Table 5">
            <a:extLst>
              <a:ext uri="{FF2B5EF4-FFF2-40B4-BE49-F238E27FC236}">
                <a16:creationId xmlns:a16="http://schemas.microsoft.com/office/drawing/2014/main" id="{CA4F8F66-3D0F-F045-C9CE-D48A5AC8475F}"/>
              </a:ext>
            </a:extLst>
          </p:cNvPr>
          <p:cNvGraphicFramePr>
            <a:graphicFrameLocks noGrp="1"/>
          </p:cNvGraphicFramePr>
          <p:nvPr>
            <p:extLst>
              <p:ext uri="{D42A27DB-BD31-4B8C-83A1-F6EECF244321}">
                <p14:modId xmlns:p14="http://schemas.microsoft.com/office/powerpoint/2010/main" val="433781779"/>
              </p:ext>
            </p:extLst>
          </p:nvPr>
        </p:nvGraphicFramePr>
        <p:xfrm>
          <a:off x="1039401" y="1290206"/>
          <a:ext cx="7032387" cy="3059437"/>
        </p:xfrm>
        <a:graphic>
          <a:graphicData uri="http://schemas.openxmlformats.org/drawingml/2006/table">
            <a:tbl>
              <a:tblPr>
                <a:tableStyleId>{267E651A-335D-4C88-8EE7-201DD3C482BE}</a:tableStyleId>
              </a:tblPr>
              <a:tblGrid>
                <a:gridCol w="532224">
                  <a:extLst>
                    <a:ext uri="{9D8B030D-6E8A-4147-A177-3AD203B41FA5}">
                      <a16:colId xmlns:a16="http://schemas.microsoft.com/office/drawing/2014/main" val="634294336"/>
                    </a:ext>
                  </a:extLst>
                </a:gridCol>
                <a:gridCol w="339732">
                  <a:extLst>
                    <a:ext uri="{9D8B030D-6E8A-4147-A177-3AD203B41FA5}">
                      <a16:colId xmlns:a16="http://schemas.microsoft.com/office/drawing/2014/main" val="1802139865"/>
                    </a:ext>
                  </a:extLst>
                </a:gridCol>
                <a:gridCol w="912120">
                  <a:extLst>
                    <a:ext uri="{9D8B030D-6E8A-4147-A177-3AD203B41FA5}">
                      <a16:colId xmlns:a16="http://schemas.microsoft.com/office/drawing/2014/main" val="3091656228"/>
                    </a:ext>
                  </a:extLst>
                </a:gridCol>
                <a:gridCol w="2251692">
                  <a:extLst>
                    <a:ext uri="{9D8B030D-6E8A-4147-A177-3AD203B41FA5}">
                      <a16:colId xmlns:a16="http://schemas.microsoft.com/office/drawing/2014/main" val="3791825790"/>
                    </a:ext>
                  </a:extLst>
                </a:gridCol>
                <a:gridCol w="2167334">
                  <a:extLst>
                    <a:ext uri="{9D8B030D-6E8A-4147-A177-3AD203B41FA5}">
                      <a16:colId xmlns:a16="http://schemas.microsoft.com/office/drawing/2014/main" val="988542928"/>
                    </a:ext>
                  </a:extLst>
                </a:gridCol>
                <a:gridCol w="829285">
                  <a:extLst>
                    <a:ext uri="{9D8B030D-6E8A-4147-A177-3AD203B41FA5}">
                      <a16:colId xmlns:a16="http://schemas.microsoft.com/office/drawing/2014/main" val="1444601423"/>
                    </a:ext>
                  </a:extLst>
                </a:gridCol>
              </a:tblGrid>
              <a:tr h="354446">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1713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266160832"/>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666954098"/>
                  </a:ext>
                </a:extLst>
              </a:tr>
              <a:tr h="298482">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398589113"/>
                  </a:ext>
                </a:extLst>
              </a:tr>
            </a:tbl>
          </a:graphicData>
        </a:graphic>
      </p:graphicFrame>
    </p:spTree>
    <p:extLst>
      <p:ext uri="{BB962C8B-B14F-4D97-AF65-F5344CB8AC3E}">
        <p14:creationId xmlns:p14="http://schemas.microsoft.com/office/powerpoint/2010/main" val="1493676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Cases</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44876" y="392368"/>
            <a:ext cx="52931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15</a:t>
            </a:r>
          </a:p>
        </p:txBody>
      </p:sp>
      <p:graphicFrame>
        <p:nvGraphicFramePr>
          <p:cNvPr id="3" name="Table 2">
            <a:extLst>
              <a:ext uri="{FF2B5EF4-FFF2-40B4-BE49-F238E27FC236}">
                <a16:creationId xmlns:a16="http://schemas.microsoft.com/office/drawing/2014/main" id="{AB8F0516-FE9C-1731-370A-A78891A59477}"/>
              </a:ext>
            </a:extLst>
          </p:cNvPr>
          <p:cNvGraphicFramePr>
            <a:graphicFrameLocks noGrp="1"/>
          </p:cNvGraphicFramePr>
          <p:nvPr>
            <p:extLst>
              <p:ext uri="{D42A27DB-BD31-4B8C-83A1-F6EECF244321}">
                <p14:modId xmlns:p14="http://schemas.microsoft.com/office/powerpoint/2010/main" val="2911515378"/>
              </p:ext>
            </p:extLst>
          </p:nvPr>
        </p:nvGraphicFramePr>
        <p:xfrm>
          <a:off x="638175" y="932221"/>
          <a:ext cx="7789275" cy="3401658"/>
        </p:xfrm>
        <a:graphic>
          <a:graphicData uri="http://schemas.openxmlformats.org/drawingml/2006/table">
            <a:tbl>
              <a:tblPr>
                <a:tableStyleId>{267E651A-335D-4C88-8EE7-201DD3C482BE}</a:tableStyleId>
              </a:tblPr>
              <a:tblGrid>
                <a:gridCol w="1288700">
                  <a:extLst>
                    <a:ext uri="{9D8B030D-6E8A-4147-A177-3AD203B41FA5}">
                      <a16:colId xmlns:a16="http://schemas.microsoft.com/office/drawing/2014/main" val="2122707530"/>
                    </a:ext>
                  </a:extLst>
                </a:gridCol>
                <a:gridCol w="3508628">
                  <a:extLst>
                    <a:ext uri="{9D8B030D-6E8A-4147-A177-3AD203B41FA5}">
                      <a16:colId xmlns:a16="http://schemas.microsoft.com/office/drawing/2014/main" val="3427602082"/>
                    </a:ext>
                  </a:extLst>
                </a:gridCol>
                <a:gridCol w="2991947">
                  <a:extLst>
                    <a:ext uri="{9D8B030D-6E8A-4147-A177-3AD203B41FA5}">
                      <a16:colId xmlns:a16="http://schemas.microsoft.com/office/drawing/2014/main" val="3756871643"/>
                    </a:ext>
                  </a:extLst>
                </a:gridCol>
              </a:tblGrid>
              <a:tr h="236226">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Test Id</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Description</a:t>
                      </a:r>
                      <a:endParaRPr lang="en-US" sz="10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Outcome </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483443095"/>
                  </a:ext>
                </a:extLst>
              </a:tr>
              <a:tr h="519699">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USER_SGN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sign-up process with valid data.</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 successful sign-up</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933678626"/>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USER_LGN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login process with valid credentials.</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 successful login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048244388"/>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USER_SGN_ERR</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sign-up process with invalid data.</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 Sign-up error</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4289808624"/>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USER_LGN_ERR</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login process with invalid credentials.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 Login error</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971722092"/>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USER_PASS_RCV</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password recovery process.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 password recovery process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585057754"/>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USER_ADD_PNY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adding items to the pantry.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adding of items in pantry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342367768"/>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USER_DEL_PNY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updating and deleting items in the pantry.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updating or deleting items in pantry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096882058"/>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USER_VIEW_PNY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searching and sorting the pantry items.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viewing of pantry items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58572272"/>
                  </a:ext>
                </a:extLst>
              </a:tr>
              <a:tr h="503950">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USER_ALT_GEN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alert generation for items that are approaching </a:t>
                      </a:r>
                      <a:b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dates.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alert generation </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880166842"/>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USER_ALT_TIME</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Time frames for when the alerts should be sent.</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Successfully setting Time frames for alerts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994338629"/>
                  </a:ext>
                </a:extLst>
              </a:tr>
              <a:tr h="251975">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USER_REC</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Test recipe </a:t>
                      </a:r>
                      <a:r>
                        <a:rPr lang="en-US" sz="1000" u="none" strike="noStrike" dirty="0" err="1">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recogniser</a:t>
                      </a:r>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  when you upload an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recipe recognizer</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399952310"/>
                  </a:ext>
                </a:extLst>
              </a:tr>
            </a:tbl>
          </a:graphicData>
        </a:graphic>
      </p:graphicFrame>
    </p:spTree>
    <p:extLst>
      <p:ext uri="{BB962C8B-B14F-4D97-AF65-F5344CB8AC3E}">
        <p14:creationId xmlns:p14="http://schemas.microsoft.com/office/powerpoint/2010/main" val="2596398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16</a:t>
            </a:r>
          </a:p>
        </p:txBody>
      </p:sp>
      <p:graphicFrame>
        <p:nvGraphicFramePr>
          <p:cNvPr id="7" name="Table 6">
            <a:extLst>
              <a:ext uri="{FF2B5EF4-FFF2-40B4-BE49-F238E27FC236}">
                <a16:creationId xmlns:a16="http://schemas.microsoft.com/office/drawing/2014/main" id="{4FF4EE1F-3D57-0E72-9D43-50B2DB289225}"/>
              </a:ext>
            </a:extLst>
          </p:cNvPr>
          <p:cNvGraphicFramePr>
            <a:graphicFrameLocks noGrp="1"/>
          </p:cNvGraphicFramePr>
          <p:nvPr>
            <p:extLst>
              <p:ext uri="{D42A27DB-BD31-4B8C-83A1-F6EECF244321}">
                <p14:modId xmlns:p14="http://schemas.microsoft.com/office/powerpoint/2010/main" val="1910052880"/>
              </p:ext>
            </p:extLst>
          </p:nvPr>
        </p:nvGraphicFramePr>
        <p:xfrm>
          <a:off x="720314" y="884758"/>
          <a:ext cx="7710900" cy="3744394"/>
        </p:xfrm>
        <a:graphic>
          <a:graphicData uri="http://schemas.openxmlformats.org/drawingml/2006/table">
            <a:tbl>
              <a:tblPr>
                <a:tableStyleId>{267E651A-335D-4C88-8EE7-201DD3C482BE}</a:tableStyleId>
              </a:tblPr>
              <a:tblGrid>
                <a:gridCol w="498886">
                  <a:extLst>
                    <a:ext uri="{9D8B030D-6E8A-4147-A177-3AD203B41FA5}">
                      <a16:colId xmlns:a16="http://schemas.microsoft.com/office/drawing/2014/main" val="634294336"/>
                    </a:ext>
                  </a:extLst>
                </a:gridCol>
                <a:gridCol w="457200">
                  <a:extLst>
                    <a:ext uri="{9D8B030D-6E8A-4147-A177-3AD203B41FA5}">
                      <a16:colId xmlns:a16="http://schemas.microsoft.com/office/drawing/2014/main" val="1802139865"/>
                    </a:ext>
                  </a:extLst>
                </a:gridCol>
                <a:gridCol w="1000125">
                  <a:extLst>
                    <a:ext uri="{9D8B030D-6E8A-4147-A177-3AD203B41FA5}">
                      <a16:colId xmlns:a16="http://schemas.microsoft.com/office/drawing/2014/main" val="3091656228"/>
                    </a:ext>
                  </a:extLst>
                </a:gridCol>
                <a:gridCol w="2468944">
                  <a:extLst>
                    <a:ext uri="{9D8B030D-6E8A-4147-A177-3AD203B41FA5}">
                      <a16:colId xmlns:a16="http://schemas.microsoft.com/office/drawing/2014/main" val="3791825790"/>
                    </a:ext>
                  </a:extLst>
                </a:gridCol>
                <a:gridCol w="2376447">
                  <a:extLst>
                    <a:ext uri="{9D8B030D-6E8A-4147-A177-3AD203B41FA5}">
                      <a16:colId xmlns:a16="http://schemas.microsoft.com/office/drawing/2014/main" val="988542928"/>
                    </a:ext>
                  </a:extLst>
                </a:gridCol>
                <a:gridCol w="909298">
                  <a:extLst>
                    <a:ext uri="{9D8B030D-6E8A-4147-A177-3AD203B41FA5}">
                      <a16:colId xmlns:a16="http://schemas.microsoft.com/office/drawing/2014/main" val="1444601423"/>
                    </a:ext>
                  </a:extLst>
                </a:gridCol>
              </a:tblGrid>
              <a:tr h="433801">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8813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266160832"/>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666954098"/>
                  </a:ext>
                </a:extLst>
              </a:tr>
              <a:tr h="365307">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398589113"/>
                  </a:ext>
                </a:extLst>
              </a:tr>
            </a:tbl>
          </a:graphicData>
        </a:graphic>
      </p:graphicFrame>
    </p:spTree>
    <p:extLst>
      <p:ext uri="{BB962C8B-B14F-4D97-AF65-F5344CB8AC3E}">
        <p14:creationId xmlns:p14="http://schemas.microsoft.com/office/powerpoint/2010/main" val="3511797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276085" y="24935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Not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14507" y="410614"/>
            <a:ext cx="49885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17</a:t>
            </a:r>
          </a:p>
        </p:txBody>
      </p:sp>
      <p:graphicFrame>
        <p:nvGraphicFramePr>
          <p:cNvPr id="6" name="Table 5">
            <a:extLst>
              <a:ext uri="{FF2B5EF4-FFF2-40B4-BE49-F238E27FC236}">
                <a16:creationId xmlns:a16="http://schemas.microsoft.com/office/drawing/2014/main" id="{89C07063-5148-E6F1-6CFC-4E9C1A54F832}"/>
              </a:ext>
            </a:extLst>
          </p:cNvPr>
          <p:cNvGraphicFramePr>
            <a:graphicFrameLocks noGrp="1"/>
          </p:cNvGraphicFramePr>
          <p:nvPr>
            <p:extLst>
              <p:ext uri="{D42A27DB-BD31-4B8C-83A1-F6EECF244321}">
                <p14:modId xmlns:p14="http://schemas.microsoft.com/office/powerpoint/2010/main" val="4017885372"/>
              </p:ext>
            </p:extLst>
          </p:nvPr>
        </p:nvGraphicFramePr>
        <p:xfrm>
          <a:off x="485774" y="1157876"/>
          <a:ext cx="8238959" cy="2983196"/>
        </p:xfrm>
        <a:graphic>
          <a:graphicData uri="http://schemas.openxmlformats.org/drawingml/2006/table">
            <a:tbl>
              <a:tblPr>
                <a:tableStyleId>{267E651A-335D-4C88-8EE7-201DD3C482BE}</a:tableStyleId>
              </a:tblPr>
              <a:tblGrid>
                <a:gridCol w="506853">
                  <a:extLst>
                    <a:ext uri="{9D8B030D-6E8A-4147-A177-3AD203B41FA5}">
                      <a16:colId xmlns:a16="http://schemas.microsoft.com/office/drawing/2014/main" val="3946870511"/>
                    </a:ext>
                  </a:extLst>
                </a:gridCol>
                <a:gridCol w="350720">
                  <a:extLst>
                    <a:ext uri="{9D8B030D-6E8A-4147-A177-3AD203B41FA5}">
                      <a16:colId xmlns:a16="http://schemas.microsoft.com/office/drawing/2014/main" val="2190800487"/>
                    </a:ext>
                  </a:extLst>
                </a:gridCol>
                <a:gridCol w="1009328">
                  <a:extLst>
                    <a:ext uri="{9D8B030D-6E8A-4147-A177-3AD203B41FA5}">
                      <a16:colId xmlns:a16="http://schemas.microsoft.com/office/drawing/2014/main" val="3162577389"/>
                    </a:ext>
                  </a:extLst>
                </a:gridCol>
                <a:gridCol w="2885582">
                  <a:extLst>
                    <a:ext uri="{9D8B030D-6E8A-4147-A177-3AD203B41FA5}">
                      <a16:colId xmlns:a16="http://schemas.microsoft.com/office/drawing/2014/main" val="1778916792"/>
                    </a:ext>
                  </a:extLst>
                </a:gridCol>
                <a:gridCol w="2521628">
                  <a:extLst>
                    <a:ext uri="{9D8B030D-6E8A-4147-A177-3AD203B41FA5}">
                      <a16:colId xmlns:a16="http://schemas.microsoft.com/office/drawing/2014/main" val="1516988134"/>
                    </a:ext>
                  </a:extLst>
                </a:gridCol>
                <a:gridCol w="964848">
                  <a:extLst>
                    <a:ext uri="{9D8B030D-6E8A-4147-A177-3AD203B41FA5}">
                      <a16:colId xmlns:a16="http://schemas.microsoft.com/office/drawing/2014/main" val="2899290782"/>
                    </a:ext>
                  </a:extLst>
                </a:gridCol>
              </a:tblGrid>
              <a:tr h="372114">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5319858"/>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on a budget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my food expense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manage my budget more effectively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Expense Tracking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457983276"/>
                  </a:ext>
                </a:extLst>
              </a:tr>
              <a:tr h="189199">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Busy Parent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easily upload my grocery receipts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automatically update my pantry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Receipt Upload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735034578"/>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106852602"/>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Entusiast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my own recipes and share them</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contribute to the community and save my favorites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Upload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237745603"/>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831078336"/>
                  </a:ext>
                </a:extLst>
              </a:tr>
              <a:tr h="189199">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602146492"/>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guatantee the freshness and safety of our products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052078710"/>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Food Festival Organizer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multiple vendor inventories in one platform</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oversee and ensure all vendors are adequately stocked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Multi-Vendor Inventory System</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699251952"/>
                  </a:ext>
                </a:extLst>
              </a:tr>
            </a:tbl>
          </a:graphicData>
        </a:graphic>
      </p:graphicFrame>
    </p:spTree>
    <p:extLst>
      <p:ext uri="{BB962C8B-B14F-4D97-AF65-F5344CB8AC3E}">
        <p14:creationId xmlns:p14="http://schemas.microsoft.com/office/powerpoint/2010/main" val="377277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2581275" y="309972"/>
            <a:ext cx="6100909" cy="4593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Velocity and Commit</a:t>
            </a:r>
            <a:r>
              <a:rPr lang="en-US" dirty="0"/>
              <a:t>t</a:t>
            </a:r>
            <a:r>
              <a:rPr lang="en" dirty="0"/>
              <a:t>ed Ratio</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2866" y="410614"/>
            <a:ext cx="54213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18</a:t>
            </a:r>
          </a:p>
        </p:txBody>
      </p:sp>
      <p:sp>
        <p:nvSpPr>
          <p:cNvPr id="5" name="TextBox 4">
            <a:extLst>
              <a:ext uri="{FF2B5EF4-FFF2-40B4-BE49-F238E27FC236}">
                <a16:creationId xmlns:a16="http://schemas.microsoft.com/office/drawing/2014/main" id="{A04803A1-A6D9-3621-A559-1CDD698A587C}"/>
              </a:ext>
            </a:extLst>
          </p:cNvPr>
          <p:cNvSpPr txBox="1"/>
          <p:nvPr/>
        </p:nvSpPr>
        <p:spPr>
          <a:xfrm>
            <a:off x="1381125" y="1619250"/>
            <a:ext cx="5658921" cy="738664"/>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 Total number of story points completed in this sprint</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 26</a:t>
            </a:r>
          </a:p>
        </p:txBody>
      </p:sp>
      <p:sp>
        <p:nvSpPr>
          <p:cNvPr id="7" name="TextBox 6">
            <a:extLst>
              <a:ext uri="{FF2B5EF4-FFF2-40B4-BE49-F238E27FC236}">
                <a16:creationId xmlns:a16="http://schemas.microsoft.com/office/drawing/2014/main" id="{0B831A82-31F0-49EF-CA8D-A0490DB8F699}"/>
              </a:ext>
            </a:extLst>
          </p:cNvPr>
          <p:cNvSpPr txBox="1"/>
          <p:nvPr/>
        </p:nvSpPr>
        <p:spPr>
          <a:xfrm>
            <a:off x="1381125" y="3500200"/>
            <a:ext cx="3023585" cy="861774"/>
          </a:xfrm>
          <a:prstGeom prst="rect">
            <a:avLst/>
          </a:prstGeom>
          <a:noFill/>
        </p:spPr>
        <p:txBody>
          <a:bodyPr wrap="none" rtlCol="0">
            <a:spAutoFit/>
          </a:bodyPr>
          <a:lstStyle/>
          <a:p>
            <a:r>
              <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Committed Ratio</a:t>
            </a:r>
          </a:p>
          <a:p>
            <a:endPar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Committed Ratio = 26/32 = 81.25%</a:t>
            </a:r>
          </a:p>
        </p:txBody>
      </p:sp>
      <p:sp>
        <p:nvSpPr>
          <p:cNvPr id="6" name="TextBox 5">
            <a:extLst>
              <a:ext uri="{FF2B5EF4-FFF2-40B4-BE49-F238E27FC236}">
                <a16:creationId xmlns:a16="http://schemas.microsoft.com/office/drawing/2014/main" id="{C579B6A9-8064-BFA0-37AA-BA9BFD226E9E}"/>
              </a:ext>
            </a:extLst>
          </p:cNvPr>
          <p:cNvSpPr txBox="1"/>
          <p:nvPr/>
        </p:nvSpPr>
        <p:spPr>
          <a:xfrm>
            <a:off x="1381125" y="2559725"/>
            <a:ext cx="5218095" cy="738664"/>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Average  of previous sprint’s velocity</a:t>
            </a: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 </a:t>
            </a: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18.5</a:t>
            </a:r>
          </a:p>
        </p:txBody>
      </p:sp>
    </p:spTree>
    <p:extLst>
      <p:ext uri="{BB962C8B-B14F-4D97-AF65-F5344CB8AC3E}">
        <p14:creationId xmlns:p14="http://schemas.microsoft.com/office/powerpoint/2010/main" val="370900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38"/>
        <p:cNvGrpSpPr/>
        <p:nvPr/>
      </p:nvGrpSpPr>
      <p:grpSpPr>
        <a:xfrm>
          <a:off x="0" y="0"/>
          <a:ext cx="0" cy="0"/>
          <a:chOff x="0" y="0"/>
          <a:chExt cx="0" cy="0"/>
        </a:xfrm>
      </p:grpSpPr>
      <p:sp>
        <p:nvSpPr>
          <p:cNvPr id="640" name="Google Shape;640;p50"/>
          <p:cNvSpPr txBox="1">
            <a:spLocks noGrp="1"/>
          </p:cNvSpPr>
          <p:nvPr>
            <p:ph type="title"/>
          </p:nvPr>
        </p:nvSpPr>
        <p:spPr>
          <a:xfrm>
            <a:off x="1194230" y="24334"/>
            <a:ext cx="5442240" cy="6739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BurnDown</a:t>
            </a:r>
            <a:r>
              <a:rPr lang="en" dirty="0"/>
              <a:t> Chart – Sprint 2</a:t>
            </a:r>
            <a:endParaRPr dirty="0"/>
          </a:p>
        </p:txBody>
      </p:sp>
      <p:pic>
        <p:nvPicPr>
          <p:cNvPr id="6" name="Picture 5"/>
          <p:cNvPicPr>
            <a:picLocks noChangeAspect="1"/>
          </p:cNvPicPr>
          <p:nvPr/>
        </p:nvPicPr>
        <p:blipFill>
          <a:blip r:embed="rId3"/>
          <a:stretch>
            <a:fillRect/>
          </a:stretch>
        </p:blipFill>
        <p:spPr>
          <a:xfrm>
            <a:off x="1194230" y="764563"/>
            <a:ext cx="6343650" cy="4248150"/>
          </a:xfrm>
          <a:prstGeom prst="rect">
            <a:avLst/>
          </a:prstGeom>
        </p:spPr>
      </p:pic>
      <p:pic>
        <p:nvPicPr>
          <p:cNvPr id="2" name="Picture 1">
            <a:extLst>
              <a:ext uri="{FF2B5EF4-FFF2-40B4-BE49-F238E27FC236}">
                <a16:creationId xmlns:a16="http://schemas.microsoft.com/office/drawing/2014/main" id="{18C23A4B-D488-F8BD-CFB3-934415FC3697}"/>
              </a:ext>
            </a:extLst>
          </p:cNvPr>
          <p:cNvPicPr>
            <a:picLocks noChangeAspect="1"/>
          </p:cNvPicPr>
          <p:nvPr/>
        </p:nvPicPr>
        <p:blipFill>
          <a:blip r:embed="rId4"/>
          <a:stretch>
            <a:fillRect/>
          </a:stretch>
        </p:blipFill>
        <p:spPr>
          <a:xfrm rot="20728602">
            <a:off x="213799" y="128532"/>
            <a:ext cx="913688" cy="648718"/>
          </a:xfrm>
          <a:prstGeom prst="rect">
            <a:avLst/>
          </a:prstGeom>
        </p:spPr>
      </p:pic>
      <p:sp>
        <p:nvSpPr>
          <p:cNvPr id="3" name="Rectangle 2">
            <a:extLst>
              <a:ext uri="{FF2B5EF4-FFF2-40B4-BE49-F238E27FC236}">
                <a16:creationId xmlns:a16="http://schemas.microsoft.com/office/drawing/2014/main" id="{DEB75892-BAF0-89D3-6194-8CDB631D871E}"/>
              </a:ext>
            </a:extLst>
          </p:cNvPr>
          <p:cNvSpPr/>
          <p:nvPr/>
        </p:nvSpPr>
        <p:spPr>
          <a:xfrm rot="19716840">
            <a:off x="425208" y="175891"/>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19</a:t>
            </a:r>
          </a:p>
        </p:txBody>
      </p:sp>
    </p:spTree>
    <p:extLst>
      <p:ext uri="{BB962C8B-B14F-4D97-AF65-F5344CB8AC3E}">
        <p14:creationId xmlns:p14="http://schemas.microsoft.com/office/powerpoint/2010/main" val="134926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764140" y="1189845"/>
            <a:ext cx="455106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Improvements from Last Feed Back</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335753" y="662097"/>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785107" y="818633"/>
            <a:ext cx="32252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a:t>
            </a:r>
          </a:p>
        </p:txBody>
      </p:sp>
      <p:sp>
        <p:nvSpPr>
          <p:cNvPr id="6" name="Google Shape;794;p54">
            <a:extLst>
              <a:ext uri="{FF2B5EF4-FFF2-40B4-BE49-F238E27FC236}">
                <a16:creationId xmlns:a16="http://schemas.microsoft.com/office/drawing/2014/main" id="{1E0F923F-8BB9-DEB8-274F-41BF13710324}"/>
              </a:ext>
            </a:extLst>
          </p:cNvPr>
          <p:cNvSpPr txBox="1">
            <a:spLocks/>
          </p:cNvSpPr>
          <p:nvPr/>
        </p:nvSpPr>
        <p:spPr>
          <a:xfrm>
            <a:off x="2228297" y="2201910"/>
            <a:ext cx="4551060" cy="1145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Architecture diagram was changed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Pain points and challenges were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Algorithms were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Team Velocity is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Stories completed and not completed were added</a:t>
            </a:r>
          </a:p>
        </p:txBody>
      </p:sp>
    </p:spTree>
    <p:extLst>
      <p:ext uri="{BB962C8B-B14F-4D97-AF65-F5344CB8AC3E}">
        <p14:creationId xmlns:p14="http://schemas.microsoft.com/office/powerpoint/2010/main" val="1728718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19</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3</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sp>
        <p:nvSpPr>
          <p:cNvPr id="7" name="TextBox 6">
            <a:extLst>
              <a:ext uri="{FF2B5EF4-FFF2-40B4-BE49-F238E27FC236}">
                <a16:creationId xmlns:a16="http://schemas.microsoft.com/office/drawing/2014/main" id="{D28E1A37-1AFD-2B62-8D2E-E00CEF419B38}"/>
              </a:ext>
            </a:extLst>
          </p:cNvPr>
          <p:cNvSpPr txBox="1"/>
          <p:nvPr/>
        </p:nvSpPr>
        <p:spPr>
          <a:xfrm>
            <a:off x="4412274" y="4170522"/>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1082410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2</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7" name="Picture 6" descr="A screenshot of a computer screen&#10;&#10;Description automatically generated">
            <a:extLst>
              <a:ext uri="{FF2B5EF4-FFF2-40B4-BE49-F238E27FC236}">
                <a16:creationId xmlns:a16="http://schemas.microsoft.com/office/drawing/2014/main" id="{469D1C4E-B8BF-1BD7-D8E6-9AEC2F1788C7}"/>
              </a:ext>
            </a:extLst>
          </p:cNvPr>
          <p:cNvPicPr>
            <a:picLocks noChangeAspect="1"/>
          </p:cNvPicPr>
          <p:nvPr/>
        </p:nvPicPr>
        <p:blipFill>
          <a:blip r:embed="rId4"/>
          <a:stretch>
            <a:fillRect/>
          </a:stretch>
        </p:blipFill>
        <p:spPr>
          <a:xfrm>
            <a:off x="872627" y="1273108"/>
            <a:ext cx="7369889" cy="3223648"/>
          </a:xfrm>
          <a:prstGeom prst="rect">
            <a:avLst/>
          </a:prstGeom>
        </p:spPr>
      </p:pic>
      <p:graphicFrame>
        <p:nvGraphicFramePr>
          <p:cNvPr id="2" name="Table 1">
            <a:extLst>
              <a:ext uri="{FF2B5EF4-FFF2-40B4-BE49-F238E27FC236}">
                <a16:creationId xmlns:a16="http://schemas.microsoft.com/office/drawing/2014/main" id="{4A3313E3-1B5D-E86E-1A58-B18A649E0D29}"/>
              </a:ext>
            </a:extLst>
          </p:cNvPr>
          <p:cNvGraphicFramePr>
            <a:graphicFrameLocks noGrp="1"/>
          </p:cNvGraphicFramePr>
          <p:nvPr/>
        </p:nvGraphicFramePr>
        <p:xfrm>
          <a:off x="4159250" y="2759075"/>
          <a:ext cx="825500" cy="203200"/>
        </p:xfrm>
        <a:graphic>
          <a:graphicData uri="http://schemas.openxmlformats.org/drawingml/2006/table">
            <a:tbl>
              <a:tblPr/>
              <a:tblGrid>
                <a:gridCol w="825500">
                  <a:extLst>
                    <a:ext uri="{9D8B030D-6E8A-4147-A177-3AD203B41FA5}">
                      <a16:colId xmlns:a16="http://schemas.microsoft.com/office/drawing/2014/main" val="2048420155"/>
                    </a:ext>
                  </a:extLst>
                </a:gridCol>
              </a:tblGrid>
              <a:tr h="203200">
                <a:tc>
                  <a:txBody>
                    <a:bodyPr/>
                    <a:lstStyle/>
                    <a:p>
                      <a:pPr algn="r" fontAlgn="b"/>
                      <a:r>
                        <a:rPr lang="en-US" sz="1200" b="0" i="0" u="none" strike="noStrike" dirty="0">
                          <a:solidFill>
                            <a:srgbClr val="000000"/>
                          </a:solidFill>
                          <a:effectLst/>
                          <a:latin typeface="Aptos Narrow" panose="020B0004020202020204" pitchFamily="34" charset="0"/>
                        </a:rPr>
                        <a:t>16</a:t>
                      </a:r>
                    </a:p>
                  </a:txBody>
                  <a:tcPr marL="9525" marR="9525" marT="9525" marB="0" anchor="b">
                    <a:lnL>
                      <a:noFill/>
                    </a:lnL>
                    <a:lnR>
                      <a:noFill/>
                    </a:lnR>
                    <a:lnT>
                      <a:noFill/>
                    </a:lnT>
                    <a:lnB>
                      <a:noFill/>
                    </a:lnB>
                    <a:noFill/>
                  </a:tcPr>
                </a:tc>
                <a:extLst>
                  <a:ext uri="{0D108BD9-81ED-4DB2-BD59-A6C34878D82A}">
                    <a16:rowId xmlns:a16="http://schemas.microsoft.com/office/drawing/2014/main" val="468333730"/>
                  </a:ext>
                </a:extLst>
              </a:tr>
            </a:tbl>
          </a:graphicData>
        </a:graphic>
      </p:graphicFrame>
    </p:spTree>
    <p:extLst>
      <p:ext uri="{BB962C8B-B14F-4D97-AF65-F5344CB8AC3E}">
        <p14:creationId xmlns:p14="http://schemas.microsoft.com/office/powerpoint/2010/main" val="2337662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3</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3" name="Picture 2" descr="A screenshot of a computer&#10;&#10;Description automatically generated">
            <a:extLst>
              <a:ext uri="{FF2B5EF4-FFF2-40B4-BE49-F238E27FC236}">
                <a16:creationId xmlns:a16="http://schemas.microsoft.com/office/drawing/2014/main" id="{F881EF33-F720-D433-977B-22592BE1EB14}"/>
              </a:ext>
            </a:extLst>
          </p:cNvPr>
          <p:cNvPicPr>
            <a:picLocks noChangeAspect="1"/>
          </p:cNvPicPr>
          <p:nvPr/>
        </p:nvPicPr>
        <p:blipFill>
          <a:blip r:embed="rId4"/>
          <a:stretch>
            <a:fillRect/>
          </a:stretch>
        </p:blipFill>
        <p:spPr>
          <a:xfrm>
            <a:off x="918210" y="1346716"/>
            <a:ext cx="7307580" cy="2898387"/>
          </a:xfrm>
          <a:prstGeom prst="rect">
            <a:avLst/>
          </a:prstGeom>
        </p:spPr>
      </p:pic>
    </p:spTree>
    <p:extLst>
      <p:ext uri="{BB962C8B-B14F-4D97-AF65-F5344CB8AC3E}">
        <p14:creationId xmlns:p14="http://schemas.microsoft.com/office/powerpoint/2010/main" val="3866736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2" y="417339"/>
            <a:ext cx="487991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675105" y="285721"/>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971270" y="442258"/>
            <a:ext cx="628900"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21</a:t>
            </a:r>
          </a:p>
        </p:txBody>
      </p:sp>
      <p:pic>
        <p:nvPicPr>
          <p:cNvPr id="4" name="Picture 3" descr="A screenshot of a computer&#10;&#10;Description automatically generated">
            <a:extLst>
              <a:ext uri="{FF2B5EF4-FFF2-40B4-BE49-F238E27FC236}">
                <a16:creationId xmlns:a16="http://schemas.microsoft.com/office/drawing/2014/main" id="{BB4EEF64-B95C-1373-6696-D803B0DF6634}"/>
              </a:ext>
            </a:extLst>
          </p:cNvPr>
          <p:cNvPicPr>
            <a:picLocks noChangeAspect="1"/>
          </p:cNvPicPr>
          <p:nvPr/>
        </p:nvPicPr>
        <p:blipFill>
          <a:blip r:embed="rId4"/>
          <a:stretch>
            <a:fillRect/>
          </a:stretch>
        </p:blipFill>
        <p:spPr>
          <a:xfrm>
            <a:off x="769621" y="1119491"/>
            <a:ext cx="7352466" cy="338213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creenshot of a computer&#10;&#10;Description automatically generated">
            <a:extLst>
              <a:ext uri="{FF2B5EF4-FFF2-40B4-BE49-F238E27FC236}">
                <a16:creationId xmlns:a16="http://schemas.microsoft.com/office/drawing/2014/main" id="{54221A56-DDB4-2388-264D-131A11FA51EE}"/>
              </a:ext>
            </a:extLst>
          </p:cNvPr>
          <p:cNvPicPr>
            <a:picLocks noChangeAspect="1"/>
          </p:cNvPicPr>
          <p:nvPr/>
        </p:nvPicPr>
        <p:blipFill>
          <a:blip r:embed="rId3"/>
          <a:stretch>
            <a:fillRect/>
          </a:stretch>
        </p:blipFill>
        <p:spPr>
          <a:xfrm>
            <a:off x="894080" y="990039"/>
            <a:ext cx="7355840" cy="3411270"/>
          </a:xfrm>
          <a:prstGeom prst="rect">
            <a:avLst/>
          </a:prstGeom>
        </p:spPr>
      </p:pic>
    </p:spTree>
    <p:extLst>
      <p:ext uri="{BB962C8B-B14F-4D97-AF65-F5344CB8AC3E}">
        <p14:creationId xmlns:p14="http://schemas.microsoft.com/office/powerpoint/2010/main" val="1106336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5" name="Picture 4" descr="A screenshot of a computer&#10;&#10;Description automatically generated">
            <a:extLst>
              <a:ext uri="{FF2B5EF4-FFF2-40B4-BE49-F238E27FC236}">
                <a16:creationId xmlns:a16="http://schemas.microsoft.com/office/drawing/2014/main" id="{84461A4D-3F9A-746A-24CB-1D252F3474B0}"/>
              </a:ext>
            </a:extLst>
          </p:cNvPr>
          <p:cNvPicPr>
            <a:picLocks noChangeAspect="1"/>
          </p:cNvPicPr>
          <p:nvPr/>
        </p:nvPicPr>
        <p:blipFill>
          <a:blip r:embed="rId3"/>
          <a:stretch>
            <a:fillRect/>
          </a:stretch>
        </p:blipFill>
        <p:spPr>
          <a:xfrm>
            <a:off x="792480" y="990039"/>
            <a:ext cx="7680960" cy="3552444"/>
          </a:xfrm>
          <a:prstGeom prst="rect">
            <a:avLst/>
          </a:prstGeom>
        </p:spPr>
      </p:pic>
    </p:spTree>
    <p:extLst>
      <p:ext uri="{BB962C8B-B14F-4D97-AF65-F5344CB8AC3E}">
        <p14:creationId xmlns:p14="http://schemas.microsoft.com/office/powerpoint/2010/main" val="1991672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screenshot of a computer&#10;&#10;Description automatically generated">
            <a:extLst>
              <a:ext uri="{FF2B5EF4-FFF2-40B4-BE49-F238E27FC236}">
                <a16:creationId xmlns:a16="http://schemas.microsoft.com/office/drawing/2014/main" id="{8E288E9B-A761-3ED6-5672-22FBFAFEAC1D}"/>
              </a:ext>
            </a:extLst>
          </p:cNvPr>
          <p:cNvPicPr>
            <a:picLocks noChangeAspect="1"/>
          </p:cNvPicPr>
          <p:nvPr/>
        </p:nvPicPr>
        <p:blipFill>
          <a:blip r:embed="rId3"/>
          <a:stretch>
            <a:fillRect/>
          </a:stretch>
        </p:blipFill>
        <p:spPr>
          <a:xfrm>
            <a:off x="800100" y="990039"/>
            <a:ext cx="7683500" cy="3544014"/>
          </a:xfrm>
          <a:prstGeom prst="rect">
            <a:avLst/>
          </a:prstGeom>
        </p:spPr>
      </p:pic>
    </p:spTree>
    <p:extLst>
      <p:ext uri="{BB962C8B-B14F-4D97-AF65-F5344CB8AC3E}">
        <p14:creationId xmlns:p14="http://schemas.microsoft.com/office/powerpoint/2010/main" val="3551832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lice of pizza on a plate&#10;&#10;Description automatically generated">
            <a:extLst>
              <a:ext uri="{FF2B5EF4-FFF2-40B4-BE49-F238E27FC236}">
                <a16:creationId xmlns:a16="http://schemas.microsoft.com/office/drawing/2014/main" id="{CCDA83C0-50BB-CC76-8CF8-2EB49625751B}"/>
              </a:ext>
            </a:extLst>
          </p:cNvPr>
          <p:cNvPicPr>
            <a:picLocks noChangeAspect="1"/>
          </p:cNvPicPr>
          <p:nvPr/>
        </p:nvPicPr>
        <p:blipFill>
          <a:blip r:embed="rId3"/>
          <a:stretch>
            <a:fillRect/>
          </a:stretch>
        </p:blipFill>
        <p:spPr>
          <a:xfrm>
            <a:off x="800100" y="899081"/>
            <a:ext cx="7677912" cy="3493450"/>
          </a:xfrm>
          <a:prstGeom prst="rect">
            <a:avLst/>
          </a:prstGeom>
        </p:spPr>
      </p:pic>
    </p:spTree>
    <p:extLst>
      <p:ext uri="{BB962C8B-B14F-4D97-AF65-F5344CB8AC3E}">
        <p14:creationId xmlns:p14="http://schemas.microsoft.com/office/powerpoint/2010/main" val="3960609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close-up of a donut&#10;&#10;Description automatically generated">
            <a:extLst>
              <a:ext uri="{FF2B5EF4-FFF2-40B4-BE49-F238E27FC236}">
                <a16:creationId xmlns:a16="http://schemas.microsoft.com/office/drawing/2014/main" id="{DAFB356E-4894-1A98-9F11-22D2FF24D667}"/>
              </a:ext>
            </a:extLst>
          </p:cNvPr>
          <p:cNvPicPr>
            <a:picLocks noChangeAspect="1"/>
          </p:cNvPicPr>
          <p:nvPr/>
        </p:nvPicPr>
        <p:blipFill>
          <a:blip r:embed="rId3"/>
          <a:stretch>
            <a:fillRect/>
          </a:stretch>
        </p:blipFill>
        <p:spPr>
          <a:xfrm>
            <a:off x="731520" y="990039"/>
            <a:ext cx="7680960" cy="3494837"/>
          </a:xfrm>
          <a:prstGeom prst="rect">
            <a:avLst/>
          </a:prstGeom>
        </p:spPr>
      </p:pic>
    </p:spTree>
    <p:extLst>
      <p:ext uri="{BB962C8B-B14F-4D97-AF65-F5344CB8AC3E}">
        <p14:creationId xmlns:p14="http://schemas.microsoft.com/office/powerpoint/2010/main" val="254426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close-up of a donut&#10;&#10;Description automatically generated">
            <a:extLst>
              <a:ext uri="{FF2B5EF4-FFF2-40B4-BE49-F238E27FC236}">
                <a16:creationId xmlns:a16="http://schemas.microsoft.com/office/drawing/2014/main" id="{950774E6-C90C-1B05-F4C8-9D6CF6FEA8B5}"/>
              </a:ext>
            </a:extLst>
          </p:cNvPr>
          <p:cNvPicPr>
            <a:picLocks noChangeAspect="1"/>
          </p:cNvPicPr>
          <p:nvPr/>
        </p:nvPicPr>
        <p:blipFill>
          <a:blip r:embed="rId3"/>
          <a:stretch>
            <a:fillRect/>
          </a:stretch>
        </p:blipFill>
        <p:spPr>
          <a:xfrm>
            <a:off x="542440" y="990039"/>
            <a:ext cx="7638051" cy="3465765"/>
          </a:xfrm>
          <a:prstGeom prst="rect">
            <a:avLst/>
          </a:prstGeom>
        </p:spPr>
      </p:pic>
    </p:spTree>
    <p:extLst>
      <p:ext uri="{BB962C8B-B14F-4D97-AF65-F5344CB8AC3E}">
        <p14:creationId xmlns:p14="http://schemas.microsoft.com/office/powerpoint/2010/main" val="3746788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504249" y="1277138"/>
            <a:ext cx="4651200" cy="9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Introduction</a:t>
            </a:r>
            <a:endParaRPr sz="5400" dirty="0"/>
          </a:p>
        </p:txBody>
      </p:sp>
      <p:sp>
        <p:nvSpPr>
          <p:cNvPr id="452" name="Google Shape;452;p41"/>
          <p:cNvSpPr txBox="1">
            <a:spLocks noGrp="1"/>
          </p:cNvSpPr>
          <p:nvPr>
            <p:ph type="subTitle" idx="1"/>
          </p:nvPr>
        </p:nvSpPr>
        <p:spPr>
          <a:xfrm>
            <a:off x="2362858" y="2671134"/>
            <a:ext cx="5340136" cy="1016400"/>
          </a:xfrm>
          <a:prstGeom prst="rect">
            <a:avLst/>
          </a:prstGeom>
        </p:spPr>
        <p:txBody>
          <a:bodyPr spcFirstLastPara="1" wrap="square" lIns="91425" tIns="91425" rIns="91425" bIns="91425" anchor="ctr" anchorCtr="0">
            <a:noAutofit/>
          </a:bodyPr>
          <a:lstStyle/>
          <a:p>
            <a:pPr marL="0" lvl="0" indent="0" algn="l">
              <a:lnSpc>
                <a:spcPct val="115000"/>
              </a:lnSpc>
              <a:buClr>
                <a:srgbClr val="000000"/>
              </a:buClr>
              <a:buSzTx/>
            </a:pP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a comprehensive platform designed to make meal planning and pantry management a simple part of your daily routine. It's not just another tool for organizing the kitchen. Whether you're a working professional with a hectic schedule or a parent balancing the obligations of family life, </a:t>
            </a: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here to make your kitchen experience more efficient.</a:t>
            </a:r>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0"/>
            <a:ext cx="1414266" cy="903604"/>
          </a:xfrm>
          <a:prstGeom prst="rect">
            <a:avLst/>
          </a:prstGeom>
        </p:spPr>
      </p:pic>
      <p:sp>
        <p:nvSpPr>
          <p:cNvPr id="3" name="Rectangle 2"/>
          <p:cNvSpPr/>
          <p:nvPr/>
        </p:nvSpPr>
        <p:spPr>
          <a:xfrm>
            <a:off x="4317529" y="315510"/>
            <a:ext cx="1024639" cy="1015663"/>
          </a:xfrm>
          <a:prstGeom prst="rect">
            <a:avLst/>
          </a:prstGeom>
        </p:spPr>
        <p:txBody>
          <a:bodyPr wrap="none">
            <a:spAutoFit/>
          </a:bodyPr>
          <a:lstStyle/>
          <a:p>
            <a:pPr lvl="0" algn="ctr">
              <a:buClr>
                <a:srgbClr val="F6EFEB"/>
              </a:buClr>
              <a:buSzPts val="6000"/>
            </a:pPr>
            <a:r>
              <a:rPr lang="en" sz="6000" dirty="0">
                <a:solidFill>
                  <a:srgbClr val="FEE0C4"/>
                </a:solidFill>
                <a:latin typeface="Averia Serif Libre"/>
                <a:sym typeface="Averia Serif Libre"/>
              </a:rPr>
              <a:t>02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9"/>
          <p:cNvSpPr txBox="1">
            <a:spLocks noGrp="1"/>
          </p:cNvSpPr>
          <p:nvPr>
            <p:ph type="title"/>
          </p:nvPr>
        </p:nvSpPr>
        <p:spPr>
          <a:xfrm>
            <a:off x="556528" y="3904133"/>
            <a:ext cx="7704000" cy="622800"/>
          </a:xfrm>
          <a:prstGeom prst="rect">
            <a:avLst/>
          </a:prstGeom>
        </p:spPr>
        <p:txBody>
          <a:bodyPr spcFirstLastPara="1" wrap="square" lIns="91425" tIns="91425" rIns="91425" bIns="91425" anchor="ctr" anchorCtr="0">
            <a:noAutofit/>
          </a:bodyPr>
          <a:lstStyle/>
          <a:p>
            <a:pPr lvl="0"/>
            <a:r>
              <a:rPr lang="en" sz="1800" dirty="0">
                <a:solidFill>
                  <a:srgbClr val="D20000"/>
                </a:solidFill>
              </a:rPr>
              <a:t>GITHUB:</a:t>
            </a:r>
            <a:r>
              <a:rPr lang="en-US" sz="1800" dirty="0">
                <a:solidFill>
                  <a:schemeClr val="accent6">
                    <a:lumMod val="75000"/>
                  </a:schemeClr>
                </a:solidFill>
                <a:hlinkClick r:id="rId3"/>
              </a:rPr>
              <a:t>https://github.com/htmw/2024S-neon-nomads</a:t>
            </a:r>
            <a:endParaRPr sz="1600" dirty="0">
              <a:solidFill>
                <a:schemeClr val="accent6">
                  <a:lumMod val="75000"/>
                </a:schemeClr>
              </a:solidFill>
            </a:endParaRPr>
          </a:p>
        </p:txBody>
      </p:sp>
      <p:sp>
        <p:nvSpPr>
          <p:cNvPr id="628" name="Google Shape;628;p49"/>
          <p:cNvSpPr/>
          <p:nvPr/>
        </p:nvSpPr>
        <p:spPr>
          <a:xfrm rot="-5400000">
            <a:off x="6635450" y="22834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49"/>
          <p:cNvPicPr preferRelativeResize="0"/>
          <p:nvPr/>
        </p:nvPicPr>
        <p:blipFill>
          <a:blip r:embed="rId4">
            <a:alphaModFix/>
          </a:blip>
          <a:stretch>
            <a:fillRect/>
          </a:stretch>
        </p:blipFill>
        <p:spPr>
          <a:xfrm>
            <a:off x="86815" y="401356"/>
            <a:ext cx="557000" cy="1347687"/>
          </a:xfrm>
          <a:prstGeom prst="rect">
            <a:avLst/>
          </a:prstGeom>
          <a:noFill/>
          <a:ln>
            <a:noFill/>
          </a:ln>
        </p:spPr>
      </p:pic>
      <p:pic>
        <p:nvPicPr>
          <p:cNvPr id="630" name="Google Shape;630;p49"/>
          <p:cNvPicPr preferRelativeResize="0"/>
          <p:nvPr/>
        </p:nvPicPr>
        <p:blipFill>
          <a:blip r:embed="rId5">
            <a:alphaModFix/>
          </a:blip>
          <a:stretch>
            <a:fillRect/>
          </a:stretch>
        </p:blipFill>
        <p:spPr>
          <a:xfrm rot="-2700148" flipH="1">
            <a:off x="822956" y="79232"/>
            <a:ext cx="364095" cy="461187"/>
          </a:xfrm>
          <a:prstGeom prst="rect">
            <a:avLst/>
          </a:prstGeom>
          <a:noFill/>
          <a:ln>
            <a:noFill/>
          </a:ln>
        </p:spPr>
      </p:pic>
      <p:pic>
        <p:nvPicPr>
          <p:cNvPr id="631" name="Google Shape;631;p49"/>
          <p:cNvPicPr preferRelativeResize="0"/>
          <p:nvPr/>
        </p:nvPicPr>
        <p:blipFill>
          <a:blip r:embed="rId6">
            <a:alphaModFix/>
          </a:blip>
          <a:stretch>
            <a:fillRect/>
          </a:stretch>
        </p:blipFill>
        <p:spPr>
          <a:xfrm rot="-4562926">
            <a:off x="8024748" y="-286126"/>
            <a:ext cx="812053" cy="1191891"/>
          </a:xfrm>
          <a:prstGeom prst="rect">
            <a:avLst/>
          </a:prstGeom>
          <a:noFill/>
          <a:ln>
            <a:noFill/>
          </a:ln>
        </p:spPr>
      </p:pic>
      <p:pic>
        <p:nvPicPr>
          <p:cNvPr id="632" name="Google Shape;632;p49"/>
          <p:cNvPicPr preferRelativeResize="0"/>
          <p:nvPr/>
        </p:nvPicPr>
        <p:blipFill>
          <a:blip r:embed="rId7">
            <a:alphaModFix/>
          </a:blip>
          <a:stretch>
            <a:fillRect/>
          </a:stretch>
        </p:blipFill>
        <p:spPr>
          <a:xfrm rot="2268240">
            <a:off x="8322104" y="4299089"/>
            <a:ext cx="481442" cy="609821"/>
          </a:xfrm>
          <a:prstGeom prst="rect">
            <a:avLst/>
          </a:prstGeom>
          <a:noFill/>
          <a:ln>
            <a:noFill/>
          </a:ln>
        </p:spPr>
      </p:pic>
      <p:pic>
        <p:nvPicPr>
          <p:cNvPr id="633" name="Google Shape;633;p49"/>
          <p:cNvPicPr preferRelativeResize="0"/>
          <p:nvPr/>
        </p:nvPicPr>
        <p:blipFill>
          <a:blip r:embed="rId8">
            <a:alphaModFix/>
          </a:blip>
          <a:stretch>
            <a:fillRect/>
          </a:stretch>
        </p:blipFill>
        <p:spPr>
          <a:xfrm rot="878763">
            <a:off x="8537324" y="2043837"/>
            <a:ext cx="408550" cy="1897425"/>
          </a:xfrm>
          <a:prstGeom prst="rect">
            <a:avLst/>
          </a:prstGeom>
          <a:noFill/>
          <a:ln>
            <a:noFill/>
          </a:ln>
        </p:spPr>
      </p:pic>
      <p:pic>
        <p:nvPicPr>
          <p:cNvPr id="634" name="Google Shape;634;p49"/>
          <p:cNvPicPr preferRelativeResize="0"/>
          <p:nvPr/>
        </p:nvPicPr>
        <p:blipFill>
          <a:blip r:embed="rId9">
            <a:alphaModFix/>
          </a:blip>
          <a:stretch>
            <a:fillRect/>
          </a:stretch>
        </p:blipFill>
        <p:spPr>
          <a:xfrm>
            <a:off x="-470775" y="2080702"/>
            <a:ext cx="1114601" cy="2506447"/>
          </a:xfrm>
          <a:prstGeom prst="rect">
            <a:avLst/>
          </a:prstGeom>
          <a:noFill/>
          <a:ln>
            <a:noFill/>
          </a:ln>
        </p:spPr>
      </p:pic>
      <p:pic>
        <p:nvPicPr>
          <p:cNvPr id="7" name="Picture Placeholder 6"/>
          <p:cNvPicPr>
            <a:picLocks noGrp="1" noChangeAspect="1"/>
          </p:cNvPicPr>
          <p:nvPr>
            <p:ph type="pic" idx="2"/>
          </p:nvPr>
        </p:nvPicPr>
        <p:blipFill>
          <a:blip r:embed="rId10">
            <a:extLst>
              <a:ext uri="{28A0092B-C50C-407E-A947-70E740481C1C}">
                <a14:useLocalDpi xmlns:a14="http://schemas.microsoft.com/office/drawing/2010/main" val="0"/>
              </a:ext>
            </a:extLst>
          </a:blip>
          <a:srcRect t="21875" b="21875"/>
          <a:stretch>
            <a:fillRect/>
          </a:stretch>
        </p:blipFill>
        <p:spPr>
          <a:xfrm>
            <a:off x="1820926" y="678661"/>
            <a:ext cx="5573486" cy="3179374"/>
          </a:xfrm>
        </p:spPr>
      </p:pic>
      <p:pic>
        <p:nvPicPr>
          <p:cNvPr id="2" name="Picture 1">
            <a:extLst>
              <a:ext uri="{FF2B5EF4-FFF2-40B4-BE49-F238E27FC236}">
                <a16:creationId xmlns:a16="http://schemas.microsoft.com/office/drawing/2014/main" id="{491F417C-FB65-BF0F-19BD-11BC7EFEFD19}"/>
              </a:ext>
            </a:extLst>
          </p:cNvPr>
          <p:cNvPicPr>
            <a:picLocks noChangeAspect="1"/>
          </p:cNvPicPr>
          <p:nvPr/>
        </p:nvPicPr>
        <p:blipFill>
          <a:blip r:embed="rId11"/>
          <a:stretch>
            <a:fillRect/>
          </a:stretch>
        </p:blipFill>
        <p:spPr>
          <a:xfrm rot="20728602">
            <a:off x="686172" y="540628"/>
            <a:ext cx="1221230" cy="867073"/>
          </a:xfrm>
          <a:prstGeom prst="rect">
            <a:avLst/>
          </a:prstGeom>
        </p:spPr>
      </p:pic>
      <p:sp>
        <p:nvSpPr>
          <p:cNvPr id="3" name="Rectangle 2">
            <a:extLst>
              <a:ext uri="{FF2B5EF4-FFF2-40B4-BE49-F238E27FC236}">
                <a16:creationId xmlns:a16="http://schemas.microsoft.com/office/drawing/2014/main" id="{0E020D28-DF16-CA33-5FE1-809D1C73FDD3}"/>
              </a:ext>
            </a:extLst>
          </p:cNvPr>
          <p:cNvSpPr/>
          <p:nvPr/>
        </p:nvSpPr>
        <p:spPr>
          <a:xfrm rot="19716840">
            <a:off x="1057400" y="740609"/>
            <a:ext cx="575799"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641177" y="406976"/>
            <a:ext cx="5861645" cy="1037740"/>
          </a:xfrm>
          <a:prstGeom prst="rect">
            <a:avLst/>
          </a:prstGeom>
        </p:spPr>
        <p:txBody>
          <a:bodyPr spcFirstLastPara="1" wrap="square" lIns="91425" tIns="91425" rIns="91425" bIns="91425" anchor="t" anchorCtr="0">
            <a:noAutofit/>
          </a:bodyPr>
          <a:lstStyle/>
          <a:p>
            <a:pPr lvl="0"/>
            <a:r>
              <a:rPr lang="en-US" sz="6000" dirty="0"/>
              <a:t>Live App Demo</a:t>
            </a:r>
            <a:endParaRPr sz="6000" dirty="0"/>
          </a:p>
        </p:txBody>
      </p:sp>
      <p:pic>
        <p:nvPicPr>
          <p:cNvPr id="1106" name="Google Shape;1106;p70"/>
          <p:cNvPicPr preferRelativeResize="0"/>
          <p:nvPr/>
        </p:nvPicPr>
        <p:blipFill>
          <a:blip r:embed="rId5">
            <a:alphaModFix/>
          </a:blip>
          <a:stretch>
            <a:fillRect/>
          </a:stretch>
        </p:blipFill>
        <p:spPr>
          <a:xfrm rot="-2700000">
            <a:off x="-109363" y="-14624"/>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18581043">
            <a:off x="-527440" y="1696316"/>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pic>
        <p:nvPicPr>
          <p:cNvPr id="2" name="Picture 1">
            <a:extLst>
              <a:ext uri="{FF2B5EF4-FFF2-40B4-BE49-F238E27FC236}">
                <a16:creationId xmlns:a16="http://schemas.microsoft.com/office/drawing/2014/main" id="{C51DCF4C-BB51-31E3-2354-B85871150642}"/>
              </a:ext>
            </a:extLst>
          </p:cNvPr>
          <p:cNvPicPr>
            <a:picLocks noChangeAspect="1"/>
          </p:cNvPicPr>
          <p:nvPr/>
        </p:nvPicPr>
        <p:blipFill>
          <a:blip r:embed="rId10"/>
          <a:stretch>
            <a:fillRect/>
          </a:stretch>
        </p:blipFill>
        <p:spPr>
          <a:xfrm rot="20728602">
            <a:off x="828633" y="331304"/>
            <a:ext cx="1221230" cy="867073"/>
          </a:xfrm>
          <a:prstGeom prst="rect">
            <a:avLst/>
          </a:prstGeom>
        </p:spPr>
      </p:pic>
      <p:sp>
        <p:nvSpPr>
          <p:cNvPr id="4" name="Rectangle 3">
            <a:extLst>
              <a:ext uri="{FF2B5EF4-FFF2-40B4-BE49-F238E27FC236}">
                <a16:creationId xmlns:a16="http://schemas.microsoft.com/office/drawing/2014/main" id="{5043D77F-669C-D105-806E-E2166AB5DCEF}"/>
              </a:ext>
            </a:extLst>
          </p:cNvPr>
          <p:cNvSpPr/>
          <p:nvPr/>
        </p:nvSpPr>
        <p:spPr>
          <a:xfrm rot="19716840">
            <a:off x="1177811" y="535972"/>
            <a:ext cx="57419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23</a:t>
            </a:r>
          </a:p>
        </p:txBody>
      </p:sp>
      <p:pic>
        <p:nvPicPr>
          <p:cNvPr id="3" name="WhatsApp Video 2024-04-09 at 20.04.47">
            <a:hlinkClick r:id="" action="ppaction://media"/>
            <a:extLst>
              <a:ext uri="{FF2B5EF4-FFF2-40B4-BE49-F238E27FC236}">
                <a16:creationId xmlns:a16="http://schemas.microsoft.com/office/drawing/2014/main" id="{0D4C6641-87B6-8A78-7C68-E1A24E4705A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523665" y="1310001"/>
            <a:ext cx="6009662" cy="33804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743115" y="1684879"/>
            <a:ext cx="4893367" cy="1037740"/>
          </a:xfrm>
          <a:prstGeom prst="rect">
            <a:avLst/>
          </a:prstGeom>
        </p:spPr>
        <p:txBody>
          <a:bodyPr spcFirstLastPara="1" wrap="square" lIns="91425" tIns="91425" rIns="91425" bIns="91425" anchor="t" anchorCtr="0">
            <a:noAutofit/>
          </a:bodyPr>
          <a:lstStyle/>
          <a:p>
            <a:pPr lvl="0"/>
            <a:r>
              <a:rPr lang="en-US" sz="6000" dirty="0"/>
              <a:t>Bon Appétit!</a:t>
            </a:r>
            <a:endParaRPr sz="6000" dirty="0"/>
          </a:p>
        </p:txBody>
      </p:sp>
      <p:pic>
        <p:nvPicPr>
          <p:cNvPr id="1104" name="Google Shape;1104;p70"/>
          <p:cNvPicPr preferRelativeResize="0"/>
          <p:nvPr/>
        </p:nvPicPr>
        <p:blipFill>
          <a:blip r:embed="rId3">
            <a:alphaModFix/>
          </a:blip>
          <a:stretch>
            <a:fillRect/>
          </a:stretch>
        </p:blipFill>
        <p:spPr>
          <a:xfrm>
            <a:off x="1325598" y="2626188"/>
            <a:ext cx="2122802" cy="2583224"/>
          </a:xfrm>
          <a:prstGeom prst="rect">
            <a:avLst/>
          </a:prstGeom>
          <a:noFill/>
          <a:ln>
            <a:noFill/>
          </a:ln>
        </p:spPr>
      </p:pic>
      <p:pic>
        <p:nvPicPr>
          <p:cNvPr id="1105" name="Google Shape;1105;p70"/>
          <p:cNvPicPr preferRelativeResize="0"/>
          <p:nvPr/>
        </p:nvPicPr>
        <p:blipFill>
          <a:blip r:embed="rId4">
            <a:alphaModFix/>
          </a:blip>
          <a:stretch>
            <a:fillRect/>
          </a:stretch>
        </p:blipFill>
        <p:spPr>
          <a:xfrm>
            <a:off x="1968877" y="3020775"/>
            <a:ext cx="1061825" cy="897025"/>
          </a:xfrm>
          <a:prstGeom prst="rect">
            <a:avLst/>
          </a:prstGeom>
          <a:noFill/>
          <a:ln>
            <a:noFill/>
          </a:ln>
        </p:spPr>
      </p:pic>
      <p:pic>
        <p:nvPicPr>
          <p:cNvPr id="1106" name="Google Shape;1106;p70"/>
          <p:cNvPicPr preferRelativeResize="0"/>
          <p:nvPr/>
        </p:nvPicPr>
        <p:blipFill>
          <a:blip r:embed="rId5">
            <a:alphaModFix/>
          </a:blip>
          <a:stretch>
            <a:fillRect/>
          </a:stretch>
        </p:blipFill>
        <p:spPr>
          <a:xfrm rot="-2700000">
            <a:off x="3315231" y="2919076"/>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2044028">
            <a:off x="3977437" y="3181784"/>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sp>
        <p:nvSpPr>
          <p:cNvPr id="3" name="Rectangle 2"/>
          <p:cNvSpPr/>
          <p:nvPr/>
        </p:nvSpPr>
        <p:spPr>
          <a:xfrm>
            <a:off x="2254011" y="563773"/>
            <a:ext cx="3871573" cy="1400383"/>
          </a:xfrm>
          <a:prstGeom prst="rect">
            <a:avLst/>
          </a:prstGeom>
        </p:spPr>
        <p:txBody>
          <a:bodyPr wrap="none">
            <a:spAutoFit/>
          </a:bodyPr>
          <a:lstStyle/>
          <a:p>
            <a:r>
              <a:rPr lang="en" sz="8500" dirty="0">
                <a:solidFill>
                  <a:srgbClr val="CB2127"/>
                </a:solidFill>
                <a:latin typeface="Averia Serif Libre"/>
                <a:sym typeface="Averia Serif Libre"/>
              </a:rPr>
              <a:t>Thanks</a:t>
            </a:r>
            <a:endParaRPr lang="en-US" dirty="0"/>
          </a:p>
        </p:txBody>
      </p:sp>
    </p:spTree>
    <p:extLst>
      <p:ext uri="{BB962C8B-B14F-4D97-AF65-F5344CB8AC3E}">
        <p14:creationId xmlns:p14="http://schemas.microsoft.com/office/powerpoint/2010/main" val="19975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209947" y="983800"/>
            <a:ext cx="4437571" cy="553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Project Description</a:t>
            </a:r>
            <a:endParaRPr sz="2800" dirty="0"/>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1"/>
            <a:ext cx="1063537" cy="679516"/>
          </a:xfrm>
          <a:prstGeom prst="rect">
            <a:avLst/>
          </a:prstGeom>
        </p:spPr>
      </p:pic>
      <p:sp>
        <p:nvSpPr>
          <p:cNvPr id="9" name="TextBox 8">
            <a:extLst>
              <a:ext uri="{FF2B5EF4-FFF2-40B4-BE49-F238E27FC236}">
                <a16:creationId xmlns:a16="http://schemas.microsoft.com/office/drawing/2014/main" id="{9B0440DB-B5E6-AC6B-55D5-A959EDD29A68}"/>
              </a:ext>
            </a:extLst>
          </p:cNvPr>
          <p:cNvSpPr txBox="1"/>
          <p:nvPr/>
        </p:nvSpPr>
        <p:spPr>
          <a:xfrm>
            <a:off x="1582171" y="1537049"/>
            <a:ext cx="5693122" cy="2677656"/>
          </a:xfrm>
          <a:prstGeom prst="rect">
            <a:avLst/>
          </a:prstGeom>
          <a:noFill/>
        </p:spPr>
        <p:txBody>
          <a:bodyPr wrap="square" rtlCol="0">
            <a:spAutoFit/>
          </a:bodyPr>
          <a:lstStyle/>
          <a:p>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streamlines your pantry management and meal planning seamlessly.</a:t>
            </a:r>
          </a:p>
          <a:p>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For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those with active lifestyles and families</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who</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find it challenging to keep up with their pantry inventory and curb food disposal,</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endPar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is a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sophisticated kitchen assistance platform,</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that</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enhances the management of your pantry and offers recipe options that fit your available ingredients, organizes meal plans, and reminds you of the shelf life of your food items, </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unlike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conventional inventory systems and static shopping list apps</a:t>
            </a:r>
          </a:p>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our application intelligently adapts to your dietary preferences and schedule, guaranteeing the optimal use of your groceries and simplifying the meal preparation process.</a:t>
            </a:r>
          </a:p>
        </p:txBody>
      </p:sp>
      <p:sp>
        <p:nvSpPr>
          <p:cNvPr id="10" name="Rectangle 9">
            <a:extLst>
              <a:ext uri="{FF2B5EF4-FFF2-40B4-BE49-F238E27FC236}">
                <a16:creationId xmlns:a16="http://schemas.microsoft.com/office/drawing/2014/main" id="{DC4D0C0A-1B04-21A7-B967-23BDD3FD951B}"/>
              </a:ext>
            </a:extLst>
          </p:cNvPr>
          <p:cNvSpPr/>
          <p:nvPr/>
        </p:nvSpPr>
        <p:spPr>
          <a:xfrm>
            <a:off x="4352959" y="415901"/>
            <a:ext cx="603050"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03</a:t>
            </a:r>
          </a:p>
          <a:p>
            <a:pPr lvl="0" algn="ctr"/>
            <a:endParaRPr lang="en" dirty="0"/>
          </a:p>
        </p:txBody>
      </p:sp>
    </p:spTree>
    <p:extLst>
      <p:ext uri="{BB962C8B-B14F-4D97-AF65-F5344CB8AC3E}">
        <p14:creationId xmlns:p14="http://schemas.microsoft.com/office/powerpoint/2010/main" val="1445349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3" name="Google Shape;893;p58"/>
          <p:cNvSpPr txBox="1"/>
          <p:nvPr/>
        </p:nvSpPr>
        <p:spPr>
          <a:xfrm flipH="1">
            <a:off x="4534252" y="4290298"/>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6" name="Google Shape;896;p58"/>
          <p:cNvSpPr txBox="1"/>
          <p:nvPr/>
        </p:nvSpPr>
        <p:spPr>
          <a:xfrm flipH="1">
            <a:off x="692439"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Hemanvitha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Mylapalli</a:t>
            </a:r>
            <a:endParaRPr sz="2000" dirty="0">
              <a:solidFill>
                <a:schemeClr val="accent3"/>
              </a:solidFill>
              <a:latin typeface="Averia Serif Libre"/>
              <a:ea typeface="Averia Serif Libre"/>
              <a:cs typeface="Averia Serif Libre"/>
              <a:sym typeface="Averia Serif Libre"/>
            </a:endParaRPr>
          </a:p>
        </p:txBody>
      </p:sp>
      <p:sp>
        <p:nvSpPr>
          <p:cNvPr id="897" name="Google Shape;897;p58"/>
          <p:cNvSpPr txBox="1"/>
          <p:nvPr/>
        </p:nvSpPr>
        <p:spPr>
          <a:xfrm flipH="1">
            <a:off x="727936"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Team Leader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2527098" y="3487892"/>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Shashank Akavaram</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2631094"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Scrum Master</a:t>
            </a:r>
            <a:endParaRPr dirty="0">
              <a:solidFill>
                <a:schemeClr val="dk1"/>
              </a:solidFill>
              <a:latin typeface="Baloo 2"/>
              <a:ea typeface="Baloo 2"/>
              <a:cs typeface="Baloo 2"/>
              <a:sym typeface="Baloo 2"/>
            </a:endParaRPr>
          </a:p>
        </p:txBody>
      </p:sp>
      <p:pic>
        <p:nvPicPr>
          <p:cNvPr id="4" name="Picture 3"/>
          <p:cNvPicPr>
            <a:picLocks noChangeAspect="1"/>
          </p:cNvPicPr>
          <p:nvPr/>
        </p:nvPicPr>
        <p:blipFill>
          <a:blip r:embed="rId3"/>
          <a:stretch>
            <a:fillRect/>
          </a:stretch>
        </p:blipFill>
        <p:spPr>
          <a:xfrm>
            <a:off x="834757" y="891908"/>
            <a:ext cx="1716957" cy="2377440"/>
          </a:xfrm>
          <a:prstGeom prst="rect">
            <a:avLst/>
          </a:prstGeom>
        </p:spPr>
      </p:pic>
      <p:pic>
        <p:nvPicPr>
          <p:cNvPr id="5" name="Picture 4"/>
          <p:cNvPicPr>
            <a:picLocks noChangeAspect="1"/>
          </p:cNvPicPr>
          <p:nvPr/>
        </p:nvPicPr>
        <p:blipFill>
          <a:blip r:embed="rId4"/>
          <a:stretch>
            <a:fillRect/>
          </a:stretch>
        </p:blipFill>
        <p:spPr>
          <a:xfrm>
            <a:off x="2710242" y="910196"/>
            <a:ext cx="1738304" cy="2359152"/>
          </a:xfrm>
          <a:prstGeom prst="rect">
            <a:avLst/>
          </a:prstGeom>
        </p:spPr>
      </p:pic>
      <p:pic>
        <p:nvPicPr>
          <p:cNvPr id="6" name="Picture 5"/>
          <p:cNvPicPr>
            <a:picLocks noChangeAspect="1"/>
          </p:cNvPicPr>
          <p:nvPr/>
        </p:nvPicPr>
        <p:blipFill>
          <a:blip r:embed="rId5"/>
          <a:stretch>
            <a:fillRect/>
          </a:stretch>
        </p:blipFill>
        <p:spPr>
          <a:xfrm rot="20867127">
            <a:off x="881260" y="138564"/>
            <a:ext cx="1101359" cy="637230"/>
          </a:xfrm>
          <a:prstGeom prst="rect">
            <a:avLst/>
          </a:prstGeom>
        </p:spPr>
      </p:pic>
      <p:sp>
        <p:nvSpPr>
          <p:cNvPr id="7" name="Rectangle 6"/>
          <p:cNvSpPr/>
          <p:nvPr/>
        </p:nvSpPr>
        <p:spPr>
          <a:xfrm rot="20713408">
            <a:off x="1144152" y="193041"/>
            <a:ext cx="620684"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04</a:t>
            </a:r>
          </a:p>
          <a:p>
            <a:pPr lvl="0" algn="ctr"/>
            <a:endParaRPr lang="en" dirty="0"/>
          </a:p>
        </p:txBody>
      </p:sp>
      <p:pic>
        <p:nvPicPr>
          <p:cNvPr id="8" name="Picture 7">
            <a:extLst>
              <a:ext uri="{FF2B5EF4-FFF2-40B4-BE49-F238E27FC236}">
                <a16:creationId xmlns:a16="http://schemas.microsoft.com/office/drawing/2014/main" id="{2C28448A-1E13-422D-7442-D1FDB0B23C49}"/>
              </a:ext>
            </a:extLst>
          </p:cNvPr>
          <p:cNvPicPr>
            <a:picLocks noChangeAspect="1"/>
          </p:cNvPicPr>
          <p:nvPr/>
        </p:nvPicPr>
        <p:blipFill>
          <a:blip r:embed="rId6"/>
          <a:stretch>
            <a:fillRect/>
          </a:stretch>
        </p:blipFill>
        <p:spPr>
          <a:xfrm>
            <a:off x="4607074" y="910196"/>
            <a:ext cx="1789959" cy="2373337"/>
          </a:xfrm>
          <a:prstGeom prst="rect">
            <a:avLst/>
          </a:prstGeom>
        </p:spPr>
      </p:pic>
      <p:pic>
        <p:nvPicPr>
          <p:cNvPr id="9" name="Picture 8">
            <a:extLst>
              <a:ext uri="{FF2B5EF4-FFF2-40B4-BE49-F238E27FC236}">
                <a16:creationId xmlns:a16="http://schemas.microsoft.com/office/drawing/2014/main" id="{5C21A962-60FD-A788-7351-5CE0204453B4}"/>
              </a:ext>
            </a:extLst>
          </p:cNvPr>
          <p:cNvPicPr>
            <a:picLocks noChangeAspect="1"/>
          </p:cNvPicPr>
          <p:nvPr/>
        </p:nvPicPr>
        <p:blipFill>
          <a:blip r:embed="rId7"/>
          <a:stretch>
            <a:fillRect/>
          </a:stretch>
        </p:blipFill>
        <p:spPr>
          <a:xfrm>
            <a:off x="6559464" y="938656"/>
            <a:ext cx="1527467" cy="2344877"/>
          </a:xfrm>
          <a:prstGeom prst="rect">
            <a:avLst/>
          </a:prstGeom>
        </p:spPr>
      </p:pic>
      <p:sp>
        <p:nvSpPr>
          <p:cNvPr id="10" name="Google Shape;897;p58">
            <a:extLst>
              <a:ext uri="{FF2B5EF4-FFF2-40B4-BE49-F238E27FC236}">
                <a16:creationId xmlns:a16="http://schemas.microsoft.com/office/drawing/2014/main" id="{31FB0B10-DECB-BFAD-1F66-0B731A2FCB0B}"/>
              </a:ext>
            </a:extLst>
          </p:cNvPr>
          <p:cNvSpPr txBox="1"/>
          <p:nvPr/>
        </p:nvSpPr>
        <p:spPr>
          <a:xfrm flipH="1">
            <a:off x="6485070" y="4021491"/>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Devops Engineer</a:t>
            </a:r>
            <a:endParaRPr dirty="0">
              <a:solidFill>
                <a:schemeClr val="dk1"/>
              </a:solidFill>
              <a:latin typeface="Baloo 2"/>
              <a:ea typeface="Baloo 2"/>
              <a:cs typeface="Baloo 2"/>
              <a:sym typeface="Baloo 2"/>
            </a:endParaRPr>
          </a:p>
        </p:txBody>
      </p:sp>
      <p:sp>
        <p:nvSpPr>
          <p:cNvPr id="11" name="Google Shape;894;p58">
            <a:extLst>
              <a:ext uri="{FF2B5EF4-FFF2-40B4-BE49-F238E27FC236}">
                <a16:creationId xmlns:a16="http://schemas.microsoft.com/office/drawing/2014/main" id="{6B131BB9-6C2F-EC30-CFAC-19F41174BE6F}"/>
              </a:ext>
            </a:extLst>
          </p:cNvPr>
          <p:cNvSpPr txBox="1"/>
          <p:nvPr/>
        </p:nvSpPr>
        <p:spPr>
          <a:xfrm flipH="1">
            <a:off x="4305252" y="3798230"/>
            <a:ext cx="2393602"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Yuga Kapil Krishna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Maytheramatla</a:t>
            </a:r>
            <a:endParaRPr sz="2000" dirty="0">
              <a:solidFill>
                <a:schemeClr val="accent3"/>
              </a:solidFill>
              <a:latin typeface="Averia Serif Libre"/>
              <a:ea typeface="Averia Serif Libre"/>
              <a:cs typeface="Averia Serif Libre"/>
              <a:sym typeface="Averia Serif Libre"/>
            </a:endParaRPr>
          </a:p>
        </p:txBody>
      </p:sp>
      <p:sp>
        <p:nvSpPr>
          <p:cNvPr id="12" name="Google Shape;896;p58">
            <a:extLst>
              <a:ext uri="{FF2B5EF4-FFF2-40B4-BE49-F238E27FC236}">
                <a16:creationId xmlns:a16="http://schemas.microsoft.com/office/drawing/2014/main" id="{B8989E76-87C2-DB3C-B873-21C6080A966E}"/>
              </a:ext>
            </a:extLst>
          </p:cNvPr>
          <p:cNvSpPr txBox="1"/>
          <p:nvPr/>
        </p:nvSpPr>
        <p:spPr>
          <a:xfrm flipH="1">
            <a:off x="6478512"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Neha Srinivasaiah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2" name="Google Shape;892;p58"/>
          <p:cNvSpPr txBox="1"/>
          <p:nvPr/>
        </p:nvSpPr>
        <p:spPr>
          <a:xfrm flipH="1">
            <a:off x="91629" y="3449344"/>
            <a:ext cx="322828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Sasank</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Nannapaneni</a:t>
            </a:r>
            <a:endParaRPr lang="en-US" sz="2000" dirty="0">
              <a:solidFill>
                <a:schemeClr val="accent3"/>
              </a:solidFill>
              <a:latin typeface="Averia Serif Libre"/>
              <a:ea typeface="Averia Serif Libre"/>
              <a:cs typeface="Averia Serif Libre"/>
              <a:sym typeface="Averia Serif Libre"/>
            </a:endParaRPr>
          </a:p>
        </p:txBody>
      </p:sp>
      <p:sp>
        <p:nvSpPr>
          <p:cNvPr id="893" name="Google Shape;893;p58"/>
          <p:cNvSpPr txBox="1"/>
          <p:nvPr/>
        </p:nvSpPr>
        <p:spPr>
          <a:xfrm flipH="1">
            <a:off x="765658" y="3895263"/>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895" name="Google Shape;895;p58"/>
          <p:cNvSpPr txBox="1"/>
          <p:nvPr/>
        </p:nvSpPr>
        <p:spPr>
          <a:xfrm flipH="1">
            <a:off x="2543771" y="3907496"/>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6169637" y="3464413"/>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Sujitha Chethireddy</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6113417" y="3889069"/>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Test Engineer</a:t>
            </a:r>
            <a:endParaRPr dirty="0">
              <a:solidFill>
                <a:schemeClr val="dk1"/>
              </a:solidFill>
              <a:latin typeface="Baloo 2"/>
              <a:ea typeface="Baloo 2"/>
              <a:cs typeface="Baloo 2"/>
              <a:sym typeface="Baloo 2"/>
            </a:endParaRPr>
          </a:p>
        </p:txBody>
      </p:sp>
      <p:pic>
        <p:nvPicPr>
          <p:cNvPr id="6" name="Picture 5"/>
          <p:cNvPicPr>
            <a:picLocks noChangeAspect="1"/>
          </p:cNvPicPr>
          <p:nvPr/>
        </p:nvPicPr>
        <p:blipFill>
          <a:blip r:embed="rId3"/>
          <a:stretch>
            <a:fillRect/>
          </a:stretch>
        </p:blipFill>
        <p:spPr>
          <a:xfrm>
            <a:off x="869397" y="875236"/>
            <a:ext cx="1672743" cy="2376339"/>
          </a:xfrm>
          <a:prstGeom prst="rect">
            <a:avLst/>
          </a:prstGeom>
        </p:spPr>
      </p:pic>
      <p:pic>
        <p:nvPicPr>
          <p:cNvPr id="9" name="Picture 8"/>
          <p:cNvPicPr>
            <a:picLocks noChangeAspect="1"/>
          </p:cNvPicPr>
          <p:nvPr/>
        </p:nvPicPr>
        <p:blipFill>
          <a:blip r:embed="rId4"/>
          <a:stretch>
            <a:fillRect/>
          </a:stretch>
        </p:blipFill>
        <p:spPr>
          <a:xfrm>
            <a:off x="6225224" y="906698"/>
            <a:ext cx="1688129" cy="2376339"/>
          </a:xfrm>
          <a:prstGeom prst="rect">
            <a:avLst/>
          </a:prstGeom>
        </p:spPr>
      </p:pic>
      <p:pic>
        <p:nvPicPr>
          <p:cNvPr id="2" name="Picture 1">
            <a:extLst>
              <a:ext uri="{FF2B5EF4-FFF2-40B4-BE49-F238E27FC236}">
                <a16:creationId xmlns:a16="http://schemas.microsoft.com/office/drawing/2014/main" id="{E1E3EDA9-B12D-C8DC-2305-FD838D3E4C71}"/>
              </a:ext>
            </a:extLst>
          </p:cNvPr>
          <p:cNvPicPr>
            <a:picLocks noChangeAspect="1"/>
          </p:cNvPicPr>
          <p:nvPr/>
        </p:nvPicPr>
        <p:blipFill>
          <a:blip r:embed="rId5"/>
          <a:stretch>
            <a:fillRect/>
          </a:stretch>
        </p:blipFill>
        <p:spPr>
          <a:xfrm>
            <a:off x="2759518" y="889198"/>
            <a:ext cx="1645920" cy="2362376"/>
          </a:xfrm>
          <a:prstGeom prst="rect">
            <a:avLst/>
          </a:prstGeom>
        </p:spPr>
      </p:pic>
      <p:pic>
        <p:nvPicPr>
          <p:cNvPr id="3" name="Picture 2">
            <a:extLst>
              <a:ext uri="{FF2B5EF4-FFF2-40B4-BE49-F238E27FC236}">
                <a16:creationId xmlns:a16="http://schemas.microsoft.com/office/drawing/2014/main" id="{BB07C497-17FB-1398-8120-0567EE22EB84}"/>
              </a:ext>
            </a:extLst>
          </p:cNvPr>
          <p:cNvPicPr>
            <a:picLocks noChangeAspect="1"/>
          </p:cNvPicPr>
          <p:nvPr/>
        </p:nvPicPr>
        <p:blipFill rotWithShape="1">
          <a:blip r:embed="rId6"/>
          <a:srcRect l="-1" r="1043"/>
          <a:stretch/>
        </p:blipFill>
        <p:spPr>
          <a:xfrm>
            <a:off x="4499237" y="920402"/>
            <a:ext cx="1652931" cy="2362376"/>
          </a:xfrm>
          <a:prstGeom prst="rect">
            <a:avLst/>
          </a:prstGeom>
        </p:spPr>
      </p:pic>
      <p:sp>
        <p:nvSpPr>
          <p:cNvPr id="4" name="Google Shape;895;p58">
            <a:extLst>
              <a:ext uri="{FF2B5EF4-FFF2-40B4-BE49-F238E27FC236}">
                <a16:creationId xmlns:a16="http://schemas.microsoft.com/office/drawing/2014/main" id="{59A1736D-57CA-E105-4F9F-30C8297974F5}"/>
              </a:ext>
            </a:extLst>
          </p:cNvPr>
          <p:cNvSpPr txBox="1"/>
          <p:nvPr/>
        </p:nvSpPr>
        <p:spPr>
          <a:xfrm flipH="1">
            <a:off x="4471950" y="3973611"/>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5" name="Google Shape;894;p58">
            <a:extLst>
              <a:ext uri="{FF2B5EF4-FFF2-40B4-BE49-F238E27FC236}">
                <a16:creationId xmlns:a16="http://schemas.microsoft.com/office/drawing/2014/main" id="{6A062FD2-2FD0-FC1C-155C-A87FCAB9DAE8}"/>
              </a:ext>
            </a:extLst>
          </p:cNvPr>
          <p:cNvSpPr txBox="1"/>
          <p:nvPr/>
        </p:nvSpPr>
        <p:spPr>
          <a:xfrm flipH="1">
            <a:off x="4374763" y="3464413"/>
            <a:ext cx="18924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Aditya Gadhave</a:t>
            </a:r>
            <a:endParaRPr sz="2000" dirty="0">
              <a:solidFill>
                <a:schemeClr val="accent3"/>
              </a:solidFill>
              <a:latin typeface="Averia Serif Libre"/>
              <a:ea typeface="Averia Serif Libre"/>
              <a:cs typeface="Averia Serif Libre"/>
              <a:sym typeface="Averia Serif Libre"/>
            </a:endParaRPr>
          </a:p>
        </p:txBody>
      </p:sp>
      <p:sp>
        <p:nvSpPr>
          <p:cNvPr id="8" name="Google Shape;892;p58">
            <a:extLst>
              <a:ext uri="{FF2B5EF4-FFF2-40B4-BE49-F238E27FC236}">
                <a16:creationId xmlns:a16="http://schemas.microsoft.com/office/drawing/2014/main" id="{F21B905E-C9E9-C806-DE36-5C9B862ED6B6}"/>
              </a:ext>
            </a:extLst>
          </p:cNvPr>
          <p:cNvSpPr txBox="1"/>
          <p:nvPr/>
        </p:nvSpPr>
        <p:spPr>
          <a:xfrm flipH="1">
            <a:off x="2675024" y="3321307"/>
            <a:ext cx="1754202" cy="66900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Bala</a:t>
            </a:r>
            <a:r>
              <a:rPr lang="en-US" sz="2000" dirty="0">
                <a:solidFill>
                  <a:schemeClr val="accent3"/>
                </a:solidFill>
                <a:latin typeface="Averia Serif Libre"/>
                <a:ea typeface="Averia Serif Libre"/>
                <a:cs typeface="Averia Serif Libre"/>
                <a:sym typeface="Averia Serif Libre"/>
              </a:rPr>
              <a:t> </a:t>
            </a:r>
            <a:r>
              <a:rPr lang="en-US" sz="2000" dirty="0" err="1">
                <a:solidFill>
                  <a:schemeClr val="accent3"/>
                </a:solidFill>
                <a:latin typeface="Averia Serif Libre"/>
                <a:ea typeface="Averia Serif Libre"/>
                <a:cs typeface="Averia Serif Libre"/>
                <a:sym typeface="Averia Serif Libre"/>
              </a:rPr>
              <a:t>Sahithi</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Kamana</a:t>
            </a:r>
            <a:endParaRPr sz="2000" dirty="0">
              <a:solidFill>
                <a:schemeClr val="accent3"/>
              </a:solidFill>
              <a:latin typeface="Averia Serif Libre"/>
              <a:ea typeface="Averia Serif Libre"/>
              <a:cs typeface="Averia Serif Libre"/>
              <a:sym typeface="Averia Serif Libre"/>
            </a:endParaRPr>
          </a:p>
        </p:txBody>
      </p:sp>
    </p:spTree>
    <p:extLst>
      <p:ext uri="{BB962C8B-B14F-4D97-AF65-F5344CB8AC3E}">
        <p14:creationId xmlns:p14="http://schemas.microsoft.com/office/powerpoint/2010/main" val="1795010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60"/>
          <p:cNvSpPr txBox="1"/>
          <p:nvPr/>
        </p:nvSpPr>
        <p:spPr>
          <a:xfrm>
            <a:off x="6437986" y="1493010"/>
            <a:ext cx="1986000" cy="484800"/>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Baloo 2"/>
                <a:ea typeface="Baloo 2"/>
                <a:cs typeface="Baloo 2"/>
                <a:sym typeface="Baloo 2"/>
              </a:rPr>
              <a:t>The specific roles and responsibilities of each member may vary as the project progresses.</a:t>
            </a:r>
            <a:endParaRPr dirty="0">
              <a:solidFill>
                <a:schemeClr val="dk1"/>
              </a:solidFill>
              <a:latin typeface="Baloo 2"/>
              <a:ea typeface="Baloo 2"/>
              <a:cs typeface="Baloo 2"/>
              <a:sym typeface="Baloo 2"/>
            </a:endParaRPr>
          </a:p>
        </p:txBody>
      </p:sp>
      <p:sp>
        <p:nvSpPr>
          <p:cNvPr id="923" name="Google Shape;923;p60"/>
          <p:cNvSpPr txBox="1"/>
          <p:nvPr/>
        </p:nvSpPr>
        <p:spPr>
          <a:xfrm>
            <a:off x="719914" y="1171793"/>
            <a:ext cx="1986000" cy="484800"/>
          </a:xfrm>
          <a:prstGeom prst="rect">
            <a:avLst/>
          </a:prstGeom>
          <a:noFill/>
          <a:ln>
            <a:noFill/>
          </a:ln>
        </p:spPr>
        <p:txBody>
          <a:bodyPr spcFirstLastPara="1" wrap="square" lIns="91425" tIns="91425" rIns="91425" bIns="91425" anchor="t" anchorCtr="0">
            <a:noAutofit/>
          </a:bodyPr>
          <a:lstStyle/>
          <a:p>
            <a:pPr lvl="0" algn="r"/>
            <a:r>
              <a:rPr lang="en-US" dirty="0">
                <a:solidFill>
                  <a:schemeClr val="dk1"/>
                </a:solidFill>
                <a:latin typeface="Baloo 2"/>
                <a:ea typeface="Baloo 2"/>
                <a:cs typeface="Baloo 2"/>
                <a:sym typeface="Baloo 2"/>
              </a:rPr>
              <a:t>The goal of our Teamwork Agreement is to establish expectations for behavior in an attempt to foster collaboration and productivity.</a:t>
            </a:r>
            <a:endParaRPr dirty="0">
              <a:solidFill>
                <a:schemeClr val="dk1"/>
              </a:solidFill>
              <a:latin typeface="Baloo 2"/>
              <a:ea typeface="Baloo 2"/>
              <a:cs typeface="Baloo 2"/>
              <a:sym typeface="Baloo 2"/>
            </a:endParaRPr>
          </a:p>
        </p:txBody>
      </p:sp>
      <p:sp>
        <p:nvSpPr>
          <p:cNvPr id="924" name="Google Shape;924;p60"/>
          <p:cNvSpPr txBox="1"/>
          <p:nvPr/>
        </p:nvSpPr>
        <p:spPr>
          <a:xfrm>
            <a:off x="719914" y="3026850"/>
            <a:ext cx="1986000" cy="484800"/>
          </a:xfrm>
          <a:prstGeom prst="rect">
            <a:avLst/>
          </a:prstGeom>
          <a:noFill/>
          <a:ln>
            <a:noFill/>
          </a:ln>
        </p:spPr>
        <p:txBody>
          <a:bodyPr spcFirstLastPara="1" wrap="square" lIns="91425" tIns="91425" rIns="91425" bIns="91425" anchor="t" anchorCtr="0">
            <a:noAutofit/>
          </a:bodyPr>
          <a:lstStyle/>
          <a:p>
            <a:pPr lvl="0" algn="r"/>
            <a:r>
              <a:rPr lang="en-US">
                <a:solidFill>
                  <a:schemeClr val="dk1"/>
                </a:solidFill>
                <a:latin typeface="Baloo 2"/>
                <a:ea typeface="Baloo 2"/>
                <a:cs typeface="Baloo 2"/>
                <a:sym typeface="Baloo 2"/>
              </a:rPr>
              <a:t>Agendas are distributed beforehand by WhatsApp or email. </a:t>
            </a:r>
            <a:endParaRPr dirty="0">
              <a:solidFill>
                <a:schemeClr val="dk1"/>
              </a:solidFill>
              <a:latin typeface="Baloo 2"/>
              <a:ea typeface="Baloo 2"/>
              <a:cs typeface="Baloo 2"/>
              <a:sym typeface="Baloo 2"/>
            </a:endParaRPr>
          </a:p>
        </p:txBody>
      </p:sp>
      <p:sp>
        <p:nvSpPr>
          <p:cNvPr id="926" name="Google Shape;926;p60"/>
          <p:cNvSpPr txBox="1"/>
          <p:nvPr/>
        </p:nvSpPr>
        <p:spPr>
          <a:xfrm>
            <a:off x="6437986" y="2674351"/>
            <a:ext cx="2183060" cy="4848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Baloo 2"/>
                <a:ea typeface="Baloo 2"/>
                <a:cs typeface="Baloo 2"/>
                <a:sym typeface="Baloo 2"/>
              </a:rPr>
              <a:t>One meeting per week is scheduled for Saturdays, and daily meetings are held for Scrum.  Important decisions will be made collectively, documented, and shared with all participants.</a:t>
            </a:r>
            <a:endParaRPr lang="en-US" dirty="0">
              <a:solidFill>
                <a:schemeClr val="dk1"/>
              </a:solidFill>
              <a:latin typeface="Baloo 2"/>
              <a:ea typeface="Baloo 2"/>
              <a:cs typeface="Baloo 2"/>
              <a:sym typeface="Baloo 2"/>
            </a:endParaRPr>
          </a:p>
        </p:txBody>
      </p:sp>
      <p:cxnSp>
        <p:nvCxnSpPr>
          <p:cNvPr id="928" name="Google Shape;928;p60"/>
          <p:cNvCxnSpPr/>
          <p:nvPr/>
        </p:nvCxnSpPr>
        <p:spPr>
          <a:xfrm>
            <a:off x="2706014" y="2083825"/>
            <a:ext cx="575400" cy="5496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929" name="Google Shape;929;p60"/>
          <p:cNvCxnSpPr/>
          <p:nvPr/>
        </p:nvCxnSpPr>
        <p:spPr>
          <a:xfrm>
            <a:off x="2705914" y="3288075"/>
            <a:ext cx="655200" cy="351000"/>
          </a:xfrm>
          <a:prstGeom prst="bentConnector3">
            <a:avLst>
              <a:gd name="adj1" fmla="val 44404"/>
            </a:avLst>
          </a:prstGeom>
          <a:noFill/>
          <a:ln w="19050" cap="flat" cmpd="sng">
            <a:solidFill>
              <a:schemeClr val="lt2"/>
            </a:solidFill>
            <a:prstDash val="solid"/>
            <a:round/>
            <a:headEnd type="oval" w="med" len="med"/>
            <a:tailEnd type="none" w="med" len="med"/>
          </a:ln>
        </p:spPr>
      </p:cxnSp>
      <p:cxnSp>
        <p:nvCxnSpPr>
          <p:cNvPr id="930" name="Google Shape;930;p60"/>
          <p:cNvCxnSpPr/>
          <p:nvPr/>
        </p:nvCxnSpPr>
        <p:spPr>
          <a:xfrm rot="10800000">
            <a:off x="5319886" y="2988375"/>
            <a:ext cx="1118100" cy="299700"/>
          </a:xfrm>
          <a:prstGeom prst="bentConnector3">
            <a:avLst>
              <a:gd name="adj1" fmla="val 25265"/>
            </a:avLst>
          </a:prstGeom>
          <a:noFill/>
          <a:ln w="19050" cap="flat" cmpd="sng">
            <a:solidFill>
              <a:schemeClr val="lt2"/>
            </a:solidFill>
            <a:prstDash val="solid"/>
            <a:round/>
            <a:headEnd type="oval" w="med" len="med"/>
            <a:tailEnd type="none" w="med" len="med"/>
          </a:ln>
        </p:spPr>
      </p:cxnSp>
      <p:sp>
        <p:nvSpPr>
          <p:cNvPr id="931" name="Google Shape;931;p60"/>
          <p:cNvSpPr txBox="1">
            <a:spLocks noGrp="1"/>
          </p:cNvSpPr>
          <p:nvPr>
            <p:ph type="title"/>
          </p:nvPr>
        </p:nvSpPr>
        <p:spPr>
          <a:xfrm>
            <a:off x="846302" y="333951"/>
            <a:ext cx="7704000" cy="847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Teamwork Aggrement </a:t>
            </a:r>
            <a:endParaRPr sz="4800" dirty="0"/>
          </a:p>
        </p:txBody>
      </p:sp>
      <p:pic>
        <p:nvPicPr>
          <p:cNvPr id="932" name="Google Shape;932;p60"/>
          <p:cNvPicPr preferRelativeResize="0"/>
          <p:nvPr/>
        </p:nvPicPr>
        <p:blipFill>
          <a:blip r:embed="rId3">
            <a:alphaModFix/>
          </a:blip>
          <a:stretch>
            <a:fillRect/>
          </a:stretch>
        </p:blipFill>
        <p:spPr>
          <a:xfrm>
            <a:off x="2993714" y="1796711"/>
            <a:ext cx="2870348" cy="2982727"/>
          </a:xfrm>
          <a:prstGeom prst="rect">
            <a:avLst/>
          </a:prstGeom>
          <a:noFill/>
          <a:ln>
            <a:noFill/>
          </a:ln>
        </p:spPr>
      </p:pic>
      <p:cxnSp>
        <p:nvCxnSpPr>
          <p:cNvPr id="933" name="Google Shape;933;p60"/>
          <p:cNvCxnSpPr/>
          <p:nvPr/>
        </p:nvCxnSpPr>
        <p:spPr>
          <a:xfrm flipH="1">
            <a:off x="5055886" y="2083825"/>
            <a:ext cx="1382100" cy="140400"/>
          </a:xfrm>
          <a:prstGeom prst="bentConnector3">
            <a:avLst>
              <a:gd name="adj1" fmla="val 20439"/>
            </a:avLst>
          </a:prstGeom>
          <a:noFill/>
          <a:ln w="19050" cap="flat" cmpd="sng">
            <a:solidFill>
              <a:schemeClr val="lt2"/>
            </a:solidFill>
            <a:prstDash val="solid"/>
            <a:round/>
            <a:headEnd type="oval" w="med" len="med"/>
            <a:tailEnd type="none" w="med" len="med"/>
          </a:ln>
        </p:spPr>
      </p:cxnSp>
      <p:pic>
        <p:nvPicPr>
          <p:cNvPr id="934" name="Google Shape;934;p60"/>
          <p:cNvPicPr preferRelativeResize="0"/>
          <p:nvPr/>
        </p:nvPicPr>
        <p:blipFill>
          <a:blip r:embed="rId4">
            <a:alphaModFix/>
          </a:blip>
          <a:stretch>
            <a:fillRect/>
          </a:stretch>
        </p:blipFill>
        <p:spPr>
          <a:xfrm>
            <a:off x="-268299" y="1575076"/>
            <a:ext cx="1114601" cy="2506447"/>
          </a:xfrm>
          <a:prstGeom prst="rect">
            <a:avLst/>
          </a:prstGeom>
          <a:noFill/>
          <a:ln>
            <a:noFill/>
          </a:ln>
        </p:spPr>
      </p:pic>
      <p:pic>
        <p:nvPicPr>
          <p:cNvPr id="2" name="Picture 1"/>
          <p:cNvPicPr>
            <a:picLocks noChangeAspect="1"/>
          </p:cNvPicPr>
          <p:nvPr/>
        </p:nvPicPr>
        <p:blipFill>
          <a:blip r:embed="rId5"/>
          <a:stretch>
            <a:fillRect/>
          </a:stretch>
        </p:blipFill>
        <p:spPr>
          <a:xfrm>
            <a:off x="493608" y="311707"/>
            <a:ext cx="1219306" cy="865707"/>
          </a:xfrm>
          <a:prstGeom prst="rect">
            <a:avLst/>
          </a:prstGeom>
        </p:spPr>
      </p:pic>
      <p:sp>
        <p:nvSpPr>
          <p:cNvPr id="3" name="Rectangle 2"/>
          <p:cNvSpPr/>
          <p:nvPr/>
        </p:nvSpPr>
        <p:spPr>
          <a:xfrm>
            <a:off x="795325" y="467561"/>
            <a:ext cx="61587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Tree>
  </p:cSld>
  <p:clrMapOvr>
    <a:masterClrMapping/>
  </p:clrMapOvr>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2476</TotalTime>
  <Words>4260</Words>
  <Application>Microsoft Macintosh PowerPoint</Application>
  <PresentationFormat>On-screen Show (16:9)</PresentationFormat>
  <Paragraphs>711</Paragraphs>
  <Slides>52</Slides>
  <Notes>45</Notes>
  <HiddenSlides>2</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Baloo 2</vt:lpstr>
      <vt:lpstr>Aptos Narrow</vt:lpstr>
      <vt:lpstr>Arial</vt:lpstr>
      <vt:lpstr>Nunito Light</vt:lpstr>
      <vt:lpstr>Averia Serif Libre</vt:lpstr>
      <vt:lpstr>Lato</vt:lpstr>
      <vt:lpstr>Anaheim</vt:lpstr>
      <vt:lpstr>Happy Culinarians Day! by Slidesgo</vt:lpstr>
      <vt:lpstr>1_Happy Culinarians Day! by Slidesgo</vt:lpstr>
      <vt:lpstr>KitchenSync</vt:lpstr>
      <vt:lpstr>Agenda</vt:lpstr>
      <vt:lpstr>Agenda</vt:lpstr>
      <vt:lpstr>Improvements from Last Feed Back</vt:lpstr>
      <vt:lpstr>Introduction</vt:lpstr>
      <vt:lpstr>Project Description</vt:lpstr>
      <vt:lpstr>Team Members &amp; Roles</vt:lpstr>
      <vt:lpstr>Team Members &amp; Roles</vt:lpstr>
      <vt:lpstr>Teamwork Aggrement </vt:lpstr>
      <vt:lpstr>Personas</vt:lpstr>
      <vt:lpstr>Persona 1</vt:lpstr>
      <vt:lpstr>Persona 2</vt:lpstr>
      <vt:lpstr>Persona 3</vt:lpstr>
      <vt:lpstr>Persona 4</vt:lpstr>
      <vt:lpstr>MVP(Minimal Viable Product)</vt:lpstr>
      <vt:lpstr>Technologies and Languages</vt:lpstr>
      <vt:lpstr>Algorithms and Libraries</vt:lpstr>
      <vt:lpstr>Algorithms and Libraries</vt:lpstr>
      <vt:lpstr>Algorithms and Libraries</vt:lpstr>
      <vt:lpstr>Diagrams</vt:lpstr>
      <vt:lpstr>Architecture Diagram</vt:lpstr>
      <vt:lpstr>Context Diagram</vt:lpstr>
      <vt:lpstr>PowerPoint Presentation</vt:lpstr>
      <vt:lpstr>PowerPoint Presentation</vt:lpstr>
      <vt:lpstr>PowerPoint Presentation</vt:lpstr>
      <vt:lpstr>Class Diagram</vt:lpstr>
      <vt:lpstr>  Sprint 2 Recap </vt:lpstr>
      <vt:lpstr>  Sprint 2 Recap </vt:lpstr>
      <vt:lpstr>User Stories</vt:lpstr>
      <vt:lpstr>User Stories</vt:lpstr>
      <vt:lpstr>Acceptance Criteria</vt:lpstr>
      <vt:lpstr>Acceptance Criteria</vt:lpstr>
      <vt:lpstr>Acceptance Criteria</vt:lpstr>
      <vt:lpstr>  Sprint 3 Backlog</vt:lpstr>
      <vt:lpstr>Test Cases</vt:lpstr>
      <vt:lpstr>Stories Completed</vt:lpstr>
      <vt:lpstr>Stories Not Completed</vt:lpstr>
      <vt:lpstr>Team Velocity and Committed Ratio</vt:lpstr>
      <vt:lpstr>BurnDown Chart – Sprint 2</vt:lpstr>
      <vt:lpstr>PowerPoint Presentation</vt:lpstr>
      <vt:lpstr>Retrospective – Sprint 2</vt:lpstr>
      <vt:lpstr>Retrospective – Sprint 3</vt:lpstr>
      <vt:lpstr>Webapp Screenshots</vt:lpstr>
      <vt:lpstr>Webapp Screenshots</vt:lpstr>
      <vt:lpstr>Webapp Screenshots</vt:lpstr>
      <vt:lpstr>Webapp Screenshots</vt:lpstr>
      <vt:lpstr>Webapp Screenshots</vt:lpstr>
      <vt:lpstr>Webapp Screenshots</vt:lpstr>
      <vt:lpstr>Webapp Screenshots</vt:lpstr>
      <vt:lpstr>GITHUB:https://github.com/htmw/2024S-neon-nomads</vt:lpstr>
      <vt:lpstr>Live App Demo</vt:lpstr>
      <vt:lpstr>Bon Appétit!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KitchenSync</dc:title>
  <dc:creator>prabh</dc:creator>
  <cp:lastModifiedBy>Mylapalli, Ms. Hemanvitha</cp:lastModifiedBy>
  <cp:revision>103</cp:revision>
  <cp:lastPrinted>2024-04-10T21:55:44Z</cp:lastPrinted>
  <dcterms:modified xsi:type="dcterms:W3CDTF">2024-04-10T21:56:54Z</dcterms:modified>
</cp:coreProperties>
</file>